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66" r:id="rId1"/>
  </p:sldMasterIdLst>
  <p:notesMasterIdLst>
    <p:notesMasterId r:id="rId24"/>
  </p:notesMasterIdLst>
  <p:handoutMasterIdLst>
    <p:handoutMasterId r:id="rId25"/>
  </p:handout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 id="271" r:id="rId17"/>
    <p:sldId id="272" r:id="rId18"/>
    <p:sldId id="273" r:id="rId19"/>
    <p:sldId id="274" r:id="rId20"/>
    <p:sldId id="275" r:id="rId21"/>
    <p:sldId id="287" r:id="rId22"/>
    <p:sldId id="276" r:id="rId23"/>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523BB"/>
    <a:srgbClr val="2108B8"/>
    <a:srgbClr val="3399F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autoAdjust="0"/>
    <p:restoredTop sz="94640" autoAdjust="0"/>
  </p:normalViewPr>
  <p:slideViewPr>
    <p:cSldViewPr>
      <p:cViewPr varScale="1">
        <p:scale>
          <a:sx n="99" d="100"/>
          <a:sy n="99" d="100"/>
        </p:scale>
        <p:origin x="-240" y="-102"/>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notesViewPr>
    <p:cSldViewPr>
      <p:cViewPr varScale="1">
        <p:scale>
          <a:sx n="80" d="100"/>
          <a:sy n="80" d="100"/>
        </p:scale>
        <p:origin x="-1974" y="-78"/>
      </p:cViewPr>
      <p:guideLst>
        <p:guide orient="horz" pos="2880"/>
        <p:guide pos="2160"/>
      </p:guideLst>
    </p:cSldViewPr>
  </p:notes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handoutMaster" Target="handoutMasters/handout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notesMaster" Target="notesMasters/notesMaster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viewProps" Target="viewProp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sz="quarter" idx="1"/>
          </p:nvPr>
        </p:nvSpPr>
        <p:spPr>
          <a:xfrm>
            <a:off x="3884613" y="0"/>
            <a:ext cx="2971800" cy="457200"/>
          </a:xfrm>
          <a:prstGeom prst="rect">
            <a:avLst/>
          </a:prstGeom>
        </p:spPr>
        <p:txBody>
          <a:bodyPr vert="horz" lIns="91440" tIns="45720" rIns="91440" bIns="45720" rtlCol="0"/>
          <a:lstStyle>
            <a:lvl1pPr algn="r">
              <a:defRPr sz="1200"/>
            </a:lvl1pPr>
          </a:lstStyle>
          <a:p>
            <a:fld id="{C94E5911-04BF-4493-8822-8E78F7D29D1F}" type="datetimeFigureOut">
              <a:rPr lang="en-US" smtClean="0"/>
              <a:t>28/7/2017</a:t>
            </a:fld>
            <a:endParaRPr lang="en-US"/>
          </a:p>
        </p:txBody>
      </p:sp>
      <p:sp>
        <p:nvSpPr>
          <p:cNvPr id="5" name="Slide Number Placeholder 4"/>
          <p:cNvSpPr>
            <a:spLocks noGrp="1"/>
          </p:cNvSpPr>
          <p:nvPr>
            <p:ph type="sldNum" sz="quarter" idx="3"/>
          </p:nvPr>
        </p:nvSpPr>
        <p:spPr>
          <a:xfrm>
            <a:off x="3884613" y="8685213"/>
            <a:ext cx="2971800" cy="457200"/>
          </a:xfrm>
          <a:prstGeom prst="rect">
            <a:avLst/>
          </a:prstGeom>
        </p:spPr>
        <p:txBody>
          <a:bodyPr vert="horz" lIns="91440" tIns="45720" rIns="91440" bIns="45720" rtlCol="0" anchor="b"/>
          <a:lstStyle>
            <a:lvl1pPr algn="r">
              <a:defRPr sz="1200"/>
            </a:lvl1pPr>
          </a:lstStyle>
          <a:p>
            <a:fld id="{D6F14D23-8D19-4FDA-BDCE-FFC4D659D2A8}" type="slidenum">
              <a:rPr lang="en-US" smtClean="0"/>
              <a:t>‹#›</a:t>
            </a:fld>
            <a:endParaRPr lang="en-US"/>
          </a:p>
        </p:txBody>
      </p:sp>
      <p:sp>
        <p:nvSpPr>
          <p:cNvPr id="7" name="Footer Placeholder 6"/>
          <p:cNvSpPr>
            <a:spLocks noGrp="1"/>
          </p:cNvSpPr>
          <p:nvPr>
            <p:ph type="ftr" sz="quarter" idx="2"/>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Tree>
    <p:extLst>
      <p:ext uri="{BB962C8B-B14F-4D97-AF65-F5344CB8AC3E}">
        <p14:creationId xmlns:p14="http://schemas.microsoft.com/office/powerpoint/2010/main" val="1095347122"/>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DFA80292-031E-4BF2-9900-7AA1D15D77BA}" type="datetimeFigureOut">
              <a:rPr lang="en-US" smtClean="0"/>
              <a:pPr/>
              <a:t>28/7/2017</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BF13D346-47B3-41EA-B2FF-5278A2FFFB66}" type="slidenum">
              <a:rPr lang="en-US" smtClean="0"/>
              <a:pPr/>
              <a:t>‹#›</a:t>
            </a:fld>
            <a:endParaRPr lang="en-US"/>
          </a:p>
        </p:txBody>
      </p:sp>
    </p:spTree>
    <p:extLst>
      <p:ext uri="{BB962C8B-B14F-4D97-AF65-F5344CB8AC3E}">
        <p14:creationId xmlns:p14="http://schemas.microsoft.com/office/powerpoint/2010/main" val="345814343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Master" Target="../slideMasters/slideMaster1.xml"/><Relationship Id="rId4" Type="http://schemas.openxmlformats.org/officeDocument/2006/relationships/image" Target="../media/image3.png"/></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533400"/>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pPr/>
              <a:t>28/7/2017</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mc:AlternateContent xmlns:mc="http://schemas.openxmlformats.org/markup-compatibility/2006" xmlns:p14="http://schemas.microsoft.com/office/powerpoint/2010/main">
    <mc:Choice Requires="p14">
      <p:transition spd="slow" p14:dur="1600">
        <p14:prism isContent="1" isInverted="1"/>
      </p:transition>
    </mc:Choice>
    <mc:Fallback xmlns="">
      <p:transition spd="slow">
        <p:fade/>
      </p:transition>
    </mc:Fallback>
  </mc:AlternateContent>
  <p:timing>
    <p:tnLst>
      <p:par>
        <p:cTn id="1" dur="indefinite" restart="never" nodeType="tmRoot"/>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pPr/>
              <a:t>28/7/2017</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mc:AlternateContent xmlns:mc="http://schemas.openxmlformats.org/markup-compatibility/2006" xmlns:p14="http://schemas.microsoft.com/office/powerpoint/2010/main">
    <mc:Choice Requires="p14">
      <p:transition spd="slow" p14:dur="1600">
        <p14:prism isContent="1" isInverted="1"/>
      </p:transition>
    </mc:Choice>
    <mc:Fallback xmlns="">
      <p:transition spd="slow">
        <p:fade/>
      </p:transition>
    </mc:Fallback>
  </mc:AlternateContent>
  <p:timing>
    <p:tnLst>
      <p:par>
        <p:cTn id="1" dur="indefinite" restart="never" nodeType="tmRoot"/>
      </p:par>
    </p:tn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1D8BD707-D9CF-40AE-B4C6-C98DA3205C09}" type="datetimeFigureOut">
              <a:rPr lang="en-US" smtClean="0"/>
              <a:pPr/>
              <a:t>28/7/2017</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mc:AlternateContent xmlns:mc="http://schemas.openxmlformats.org/markup-compatibility/2006" xmlns:p14="http://schemas.microsoft.com/office/powerpoint/2010/main">
    <mc:Choice Requires="p14">
      <p:transition spd="slow" p14:dur="1600">
        <p14:prism isContent="1" isInverted="1"/>
      </p:transition>
    </mc:Choice>
    <mc:Fallback xmlns="">
      <p:transition spd="slow">
        <p:fade/>
      </p:transition>
    </mc:Fallback>
  </mc:AlternateContent>
  <p:timing>
    <p:tnLst>
      <p:par>
        <p:cTn id="1" dur="indefinite" restart="never" nodeType="tmRoot"/>
      </p:par>
    </p:tnLst>
  </p:timing>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1D8BD707-D9CF-40AE-B4C6-C98DA3205C09}" type="datetimeFigureOut">
              <a:rPr lang="en-US" smtClean="0"/>
              <a:pPr/>
              <a:t>28/7/2017</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mc:AlternateContent xmlns:mc="http://schemas.openxmlformats.org/markup-compatibility/2006" xmlns:p14="http://schemas.microsoft.com/office/powerpoint/2010/main">
    <mc:Choice Requires="p14">
      <p:transition spd="slow" p14:dur="1600">
        <p14:prism isContent="1" isInverted="1"/>
      </p:transition>
    </mc:Choice>
    <mc:Fallback xmlns="">
      <p:transition spd="slow">
        <p:fade/>
      </p:transition>
    </mc:Fallback>
  </mc:AlternateContent>
  <p:timing>
    <p:tnLst>
      <p:par>
        <p:cTn id="1" dur="indefinite" restart="never" nodeType="tmRoot"/>
      </p:par>
    </p:tnLst>
  </p:timing>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1D8BD707-D9CF-40AE-B4C6-C98DA3205C09}" type="datetimeFigureOut">
              <a:rPr lang="en-US" smtClean="0"/>
              <a:pPr/>
              <a:t>28/7/2017</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mc:AlternateContent xmlns:mc="http://schemas.openxmlformats.org/markup-compatibility/2006" xmlns:p14="http://schemas.microsoft.com/office/powerpoint/2010/main">
    <mc:Choice Requires="p14">
      <p:transition spd="slow" p14:dur="1600">
        <p14:prism isContent="1" isInverted="1"/>
      </p:transition>
    </mc:Choice>
    <mc:Fallback xmlns="">
      <p:transition spd="slow">
        <p:fade/>
      </p:transition>
    </mc:Fallback>
  </mc:AlternateContent>
  <p:timing>
    <p:tnLst>
      <p:par>
        <p:cTn id="1" dur="indefinite" restart="never" nodeType="tmRoot"/>
      </p:par>
    </p:tnLst>
  </p:timing>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1D8BD707-D9CF-40AE-B4C6-C98DA3205C09}" type="datetimeFigureOut">
              <a:rPr lang="en-US" smtClean="0"/>
              <a:pPr/>
              <a:t>28/7/2017</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mc:AlternateContent xmlns:mc="http://schemas.openxmlformats.org/markup-compatibility/2006" xmlns:p14="http://schemas.microsoft.com/office/powerpoint/2010/main">
    <mc:Choice Requires="p14">
      <p:transition spd="slow" p14:dur="1600">
        <p14:prism isContent="1" isInverted="1"/>
      </p:transition>
    </mc:Choice>
    <mc:Fallback xmlns="">
      <p:transition spd="slow">
        <p:fade/>
      </p:transition>
    </mc:Fallback>
  </mc:AlternateContent>
  <p:timing>
    <p:tnLst>
      <p:par>
        <p:cTn id="1" dur="indefinite" restart="never" nodeType="tmRoot"/>
      </p:par>
    </p:tnLst>
  </p:timing>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D8BD707-D9CF-40AE-B4C6-C98DA3205C09}" type="datetimeFigureOut">
              <a:rPr lang="en-US" smtClean="0"/>
              <a:pPr/>
              <a:t>28/7/2017</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mc:AlternateContent xmlns:mc="http://schemas.openxmlformats.org/markup-compatibility/2006" xmlns:p14="http://schemas.microsoft.com/office/powerpoint/2010/main">
    <mc:Choice Requires="p14">
      <p:transition spd="slow" p14:dur="1600">
        <p14:prism isContent="1" isInverted="1"/>
      </p:transition>
    </mc:Choice>
    <mc:Fallback xmlns="">
      <p:transition spd="slow">
        <p:fade/>
      </p:transition>
    </mc:Fallback>
  </mc:AlternateContent>
  <p:timing>
    <p:tnLst>
      <p:par>
        <p:cTn id="1" dur="indefinite" restart="never" nodeType="tmRoot"/>
      </p:par>
    </p:tnLst>
  </p:timing>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28/7/2017</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mc:AlternateContent xmlns:mc="http://schemas.openxmlformats.org/markup-compatibility/2006" xmlns:p14="http://schemas.microsoft.com/office/powerpoint/2010/main">
    <mc:Choice Requires="p14">
      <p:transition spd="slow" p14:dur="1600">
        <p14:prism isContent="1" isInverted="1"/>
      </p:transition>
    </mc:Choice>
    <mc:Fallback xmlns="">
      <p:transition spd="slow">
        <p:fade/>
      </p:transition>
    </mc:Fallback>
  </mc:AlternateContent>
  <p:timing>
    <p:tnLst>
      <p:par>
        <p:cTn id="1" dur="indefinite" restart="never" nodeType="tmRoot"/>
      </p:par>
    </p:tnLst>
  </p:timing>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28/7/2017</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mc:AlternateContent xmlns:mc="http://schemas.openxmlformats.org/markup-compatibility/2006" xmlns:p14="http://schemas.microsoft.com/office/powerpoint/2010/main">
    <mc:Choice Requires="p14">
      <p:transition spd="slow" p14:dur="1600">
        <p14:prism isContent="1" isInverted="1"/>
      </p:transition>
    </mc:Choice>
    <mc:Fallback xmlns="">
      <p:transition spd="slow">
        <p:fade/>
      </p:transition>
    </mc:Fallback>
  </mc:AlternateContent>
  <p:timing>
    <p:tnLst>
      <p:par>
        <p:cTn id="1" dur="indefinite" restart="never" nodeType="tmRoot"/>
      </p:par>
    </p:tnLst>
  </p:timing>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pPr/>
              <a:t>28/7/2017</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mc:AlternateContent xmlns:mc="http://schemas.openxmlformats.org/markup-compatibility/2006" xmlns:p14="http://schemas.microsoft.com/office/powerpoint/2010/main">
    <mc:Choice Requires="p14">
      <p:transition spd="slow" p14:dur="1600">
        <p14:prism isContent="1" isInverted="1"/>
      </p:transition>
    </mc:Choice>
    <mc:Fallback xmlns="">
      <p:transition spd="slow">
        <p:fade/>
      </p:transition>
    </mc:Fallback>
  </mc:AlternateContent>
  <p:timing>
    <p:tnLst>
      <p:par>
        <p:cTn id="1" dur="indefinite" restart="never" nodeType="tmRoot"/>
      </p:par>
    </p:tnLst>
  </p:timing>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pPr/>
              <a:t>28/7/2017</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mc:AlternateContent xmlns:mc="http://schemas.openxmlformats.org/markup-compatibility/2006" xmlns:p14="http://schemas.microsoft.com/office/powerpoint/2010/main">
    <mc:Choice Requires="p14">
      <p:transition spd="slow" p14:dur="1600">
        <p14:prism isContent="1" isInverted="1"/>
      </p:transition>
    </mc:Choice>
    <mc:Fallback xmlns="">
      <p:transition spd="slow">
        <p:fade/>
      </p:transition>
    </mc:Fallback>
  </mc:AlternateContent>
  <p:timing>
    <p:tnLst>
      <p:par>
        <p:cTn id="1" dur="indefinite" restart="never" nodeType="tmRoot"/>
      </p:par>
    </p:tnLst>
  </p:timing>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1_Title and Content">
    <p:spTree>
      <p:nvGrpSpPr>
        <p:cNvPr id="1" name=""/>
        <p:cNvGrpSpPr/>
        <p:nvPr/>
      </p:nvGrpSpPr>
      <p:grpSpPr>
        <a:xfrm>
          <a:off x="0" y="0"/>
          <a:ext cx="0" cy="0"/>
          <a:chOff x="0" y="0"/>
          <a:chExt cx="0" cy="0"/>
        </a:xfrm>
      </p:grpSpPr>
      <p:graphicFrame>
        <p:nvGraphicFramePr>
          <p:cNvPr id="10" name="Group 210"/>
          <p:cNvGraphicFramePr>
            <a:graphicFrameLocks noGrp="1"/>
          </p:cNvGraphicFramePr>
          <p:nvPr userDrawn="1">
            <p:extLst>
              <p:ext uri="{D42A27DB-BD31-4B8C-83A1-F6EECF244321}">
                <p14:modId xmlns:p14="http://schemas.microsoft.com/office/powerpoint/2010/main" val="3153003028"/>
              </p:ext>
            </p:extLst>
          </p:nvPr>
        </p:nvGraphicFramePr>
        <p:xfrm>
          <a:off x="3429000" y="1524000"/>
          <a:ext cx="5410200" cy="4000829"/>
        </p:xfrm>
        <a:graphic>
          <a:graphicData uri="http://schemas.openxmlformats.org/drawingml/2006/table">
            <a:tbl>
              <a:tblPr/>
              <a:tblGrid>
                <a:gridCol w="5410200"/>
              </a:tblGrid>
              <a:tr h="479331">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600" b="1" i="0" u="none" strike="noStrike" cap="none" normalizeH="0" baseline="0" dirty="0" err="1" smtClean="0">
                          <a:ln>
                            <a:noFill/>
                          </a:ln>
                          <a:solidFill>
                            <a:srgbClr val="008000"/>
                          </a:solidFill>
                          <a:effectLst/>
                          <a:latin typeface="VNI-Harrington" pitchFamily="82" charset="0"/>
                          <a:cs typeface="Arial" charset="0"/>
                        </a:rPr>
                        <a:t>Họ</a:t>
                      </a:r>
                      <a:r>
                        <a:rPr kumimoji="0" lang="en-US" sz="2600" b="1" i="0" u="none" strike="noStrike" cap="none" normalizeH="0" baseline="0" dirty="0" smtClean="0">
                          <a:ln>
                            <a:noFill/>
                          </a:ln>
                          <a:solidFill>
                            <a:srgbClr val="008000"/>
                          </a:solidFill>
                          <a:effectLst/>
                          <a:latin typeface="VNI-Harrington" pitchFamily="82" charset="0"/>
                          <a:cs typeface="Arial" charset="0"/>
                        </a:rPr>
                        <a:t> </a:t>
                      </a:r>
                      <a:r>
                        <a:rPr kumimoji="0" lang="en-US" sz="2600" b="1" i="0" u="none" strike="noStrike" cap="none" normalizeH="0" baseline="0" dirty="0" err="1" smtClean="0">
                          <a:ln>
                            <a:noFill/>
                          </a:ln>
                          <a:solidFill>
                            <a:srgbClr val="008000"/>
                          </a:solidFill>
                          <a:effectLst/>
                          <a:latin typeface="VNI-Harrington" pitchFamily="82" charset="0"/>
                          <a:cs typeface="Arial" charset="0"/>
                        </a:rPr>
                        <a:t>và</a:t>
                      </a:r>
                      <a:r>
                        <a:rPr kumimoji="0" lang="en-US" sz="2600" b="1" i="0" u="none" strike="noStrike" cap="none" normalizeH="0" baseline="0" dirty="0" smtClean="0">
                          <a:ln>
                            <a:noFill/>
                          </a:ln>
                          <a:solidFill>
                            <a:srgbClr val="008000"/>
                          </a:solidFill>
                          <a:effectLst/>
                          <a:latin typeface="VNI-Harrington" pitchFamily="82" charset="0"/>
                          <a:cs typeface="Arial" charset="0"/>
                        </a:rPr>
                        <a:t> </a:t>
                      </a:r>
                      <a:r>
                        <a:rPr kumimoji="0" lang="en-US" sz="2600" b="1" i="0" u="none" strike="noStrike" cap="none" normalizeH="0" baseline="0" dirty="0" err="1" smtClean="0">
                          <a:ln>
                            <a:noFill/>
                          </a:ln>
                          <a:solidFill>
                            <a:srgbClr val="008000"/>
                          </a:solidFill>
                          <a:effectLst/>
                          <a:latin typeface="VNI-Harrington" pitchFamily="82" charset="0"/>
                          <a:cs typeface="Arial" charset="0"/>
                        </a:rPr>
                        <a:t>tên</a:t>
                      </a:r>
                      <a:r>
                        <a:rPr kumimoji="0" lang="en-US" sz="2600" b="1" i="0" u="none" strike="noStrike" cap="none" normalizeH="0" baseline="0" dirty="0" smtClean="0">
                          <a:ln>
                            <a:noFill/>
                          </a:ln>
                          <a:solidFill>
                            <a:srgbClr val="008000"/>
                          </a:solidFill>
                          <a:effectLst/>
                          <a:latin typeface="VNI-Harrington" pitchFamily="82" charset="0"/>
                          <a:cs typeface="Arial" charset="0"/>
                        </a:rPr>
                        <a:t> :</a:t>
                      </a:r>
                      <a:endParaRPr kumimoji="0" lang="en-US" sz="2600" b="1" i="0" u="none" strike="noStrike" cap="none" normalizeH="0" baseline="0" dirty="0" smtClean="0">
                        <a:ln>
                          <a:noFill/>
                        </a:ln>
                        <a:solidFill>
                          <a:srgbClr val="0000CC"/>
                        </a:solidFill>
                        <a:effectLst/>
                        <a:latin typeface="VNI-Harrington" pitchFamily="82" charset="0"/>
                        <a:cs typeface="Arial" charset="0"/>
                      </a:endParaRPr>
                    </a:p>
                  </a:txBody>
                  <a:tcPr horzOverflow="overflow">
                    <a:lnL w="19050" cap="flat" cmpd="sng" algn="ctr">
                      <a:solidFill>
                        <a:srgbClr val="FF0000"/>
                      </a:solidFill>
                      <a:prstDash val="sysDashDot"/>
                      <a:round/>
                      <a:headEnd type="none" w="med" len="med"/>
                      <a:tailEnd type="none" w="med" len="med"/>
                    </a:lnL>
                    <a:lnR w="19050" cap="flat" cmpd="sng" algn="ctr">
                      <a:solidFill>
                        <a:srgbClr val="FF0000"/>
                      </a:solidFill>
                      <a:prstDash val="sysDashDot"/>
                      <a:round/>
                      <a:headEnd type="none" w="med" len="med"/>
                      <a:tailEnd type="none" w="med" len="med"/>
                    </a:lnR>
                    <a:lnT w="19050" cap="flat" cmpd="sng" algn="ctr">
                      <a:solidFill>
                        <a:srgbClr val="FF0000"/>
                      </a:solidFill>
                      <a:prstDash val="sysDashDot"/>
                      <a:round/>
                      <a:headEnd type="none" w="med" len="med"/>
                      <a:tailEnd type="none" w="med" len="med"/>
                    </a:lnT>
                    <a:lnB w="19050" cap="flat" cmpd="sng" algn="ctr">
                      <a:solidFill>
                        <a:srgbClr val="FF0000"/>
                      </a:solidFill>
                      <a:prstDash val="sysDashDot"/>
                      <a:round/>
                      <a:headEnd type="none" w="med" len="med"/>
                      <a:tailEnd type="none" w="med" len="med"/>
                    </a:lnB>
                    <a:lnTlToBr>
                      <a:noFill/>
                    </a:lnTlToBr>
                    <a:lnBlToTr>
                      <a:noFill/>
                    </a:lnBlToTr>
                    <a:noFill/>
                  </a:tcPr>
                </a:tc>
              </a:tr>
              <a:tr h="49431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600" b="1" i="0" u="none" strike="noStrike" cap="none" normalizeH="0" baseline="0" dirty="0" err="1" smtClean="0">
                          <a:ln>
                            <a:noFill/>
                          </a:ln>
                          <a:solidFill>
                            <a:srgbClr val="008000"/>
                          </a:solidFill>
                          <a:effectLst/>
                          <a:latin typeface="VNI-Harrington" pitchFamily="82" charset="0"/>
                          <a:cs typeface="Arial" charset="0"/>
                        </a:rPr>
                        <a:t>Năm</a:t>
                      </a:r>
                      <a:r>
                        <a:rPr kumimoji="0" lang="en-US" sz="2600" b="1" i="0" u="none" strike="noStrike" cap="none" normalizeH="0" baseline="0" dirty="0" smtClean="0">
                          <a:ln>
                            <a:noFill/>
                          </a:ln>
                          <a:solidFill>
                            <a:srgbClr val="008000"/>
                          </a:solidFill>
                          <a:effectLst/>
                          <a:latin typeface="VNI-Harrington" pitchFamily="82" charset="0"/>
                          <a:cs typeface="Arial" charset="0"/>
                        </a:rPr>
                        <a:t> </a:t>
                      </a:r>
                      <a:r>
                        <a:rPr kumimoji="0" lang="en-US" sz="2600" b="1" i="0" u="none" strike="noStrike" cap="none" normalizeH="0" baseline="0" dirty="0" err="1" smtClean="0">
                          <a:ln>
                            <a:noFill/>
                          </a:ln>
                          <a:solidFill>
                            <a:srgbClr val="008000"/>
                          </a:solidFill>
                          <a:effectLst/>
                          <a:latin typeface="VNI-Harrington" pitchFamily="82" charset="0"/>
                          <a:cs typeface="Arial" charset="0"/>
                        </a:rPr>
                        <a:t>sinh</a:t>
                      </a:r>
                      <a:r>
                        <a:rPr kumimoji="0" lang="en-US" sz="2600" b="1" i="0" u="none" strike="noStrike" cap="none" normalizeH="0" baseline="0" dirty="0" smtClean="0">
                          <a:ln>
                            <a:noFill/>
                          </a:ln>
                          <a:solidFill>
                            <a:srgbClr val="008000"/>
                          </a:solidFill>
                          <a:effectLst/>
                          <a:latin typeface="VNI-Harrington" pitchFamily="82" charset="0"/>
                          <a:cs typeface="Arial" charset="0"/>
                        </a:rPr>
                        <a:t>: </a:t>
                      </a:r>
                      <a:endParaRPr kumimoji="0" lang="en-US" sz="2600" b="1" i="0" u="none" strike="noStrike" cap="none" normalizeH="0" baseline="0" dirty="0" smtClean="0">
                        <a:ln>
                          <a:noFill/>
                        </a:ln>
                        <a:solidFill>
                          <a:srgbClr val="0000CC"/>
                        </a:solidFill>
                        <a:effectLst/>
                        <a:latin typeface="VNI-Harrington" pitchFamily="82" charset="0"/>
                        <a:cs typeface="Arial" charset="0"/>
                      </a:endParaRPr>
                    </a:p>
                  </a:txBody>
                  <a:tcPr horzOverflow="overflow">
                    <a:lnL w="19050" cap="flat" cmpd="sng" algn="ctr">
                      <a:solidFill>
                        <a:srgbClr val="FF0000"/>
                      </a:solidFill>
                      <a:prstDash val="sysDashDot"/>
                      <a:round/>
                      <a:headEnd type="none" w="med" len="med"/>
                      <a:tailEnd type="none" w="med" len="med"/>
                    </a:lnL>
                    <a:lnR w="19050" cap="flat" cmpd="sng" algn="ctr">
                      <a:solidFill>
                        <a:srgbClr val="FF0000"/>
                      </a:solidFill>
                      <a:prstDash val="sysDashDot"/>
                      <a:round/>
                      <a:headEnd type="none" w="med" len="med"/>
                      <a:tailEnd type="none" w="med" len="med"/>
                    </a:lnR>
                    <a:lnT w="19050" cap="flat" cmpd="sng" algn="ctr">
                      <a:solidFill>
                        <a:srgbClr val="FF0000"/>
                      </a:solidFill>
                      <a:prstDash val="sysDashDot"/>
                      <a:round/>
                      <a:headEnd type="none" w="med" len="med"/>
                      <a:tailEnd type="none" w="med" len="med"/>
                    </a:lnT>
                    <a:lnB w="19050" cap="flat" cmpd="sng" algn="ctr">
                      <a:solidFill>
                        <a:srgbClr val="FF0000"/>
                      </a:solidFill>
                      <a:prstDash val="sysDashDot"/>
                      <a:round/>
                      <a:headEnd type="none" w="med" len="med"/>
                      <a:tailEnd type="none" w="med" len="med"/>
                    </a:lnB>
                    <a:lnTlToBr>
                      <a:noFill/>
                    </a:lnTlToBr>
                    <a:lnBlToTr>
                      <a:noFill/>
                    </a:lnBlToTr>
                    <a:noFill/>
                  </a:tcPr>
                </a:tc>
              </a:tr>
              <a:tr h="479331">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600" b="1" i="0" u="none" strike="noStrike" cap="none" normalizeH="0" baseline="0" dirty="0" err="1" smtClean="0">
                          <a:ln>
                            <a:noFill/>
                          </a:ln>
                          <a:solidFill>
                            <a:srgbClr val="008000"/>
                          </a:solidFill>
                          <a:effectLst/>
                          <a:latin typeface="VNI-Harrington" pitchFamily="82" charset="0"/>
                          <a:cs typeface="Arial" charset="0"/>
                        </a:rPr>
                        <a:t>Quê</a:t>
                      </a:r>
                      <a:r>
                        <a:rPr kumimoji="0" lang="en-US" sz="2600" b="1" i="0" u="none" strike="noStrike" cap="none" normalizeH="0" baseline="0" dirty="0" smtClean="0">
                          <a:ln>
                            <a:noFill/>
                          </a:ln>
                          <a:solidFill>
                            <a:srgbClr val="008000"/>
                          </a:solidFill>
                          <a:effectLst/>
                          <a:latin typeface="VNI-Harrington" pitchFamily="82" charset="0"/>
                          <a:cs typeface="Arial" charset="0"/>
                        </a:rPr>
                        <a:t> </a:t>
                      </a:r>
                      <a:r>
                        <a:rPr kumimoji="0" lang="en-US" sz="2600" b="1" i="0" u="none" strike="noStrike" cap="none" normalizeH="0" baseline="0" dirty="0" err="1" smtClean="0">
                          <a:ln>
                            <a:noFill/>
                          </a:ln>
                          <a:solidFill>
                            <a:srgbClr val="008000"/>
                          </a:solidFill>
                          <a:effectLst/>
                          <a:latin typeface="VNI-Harrington" pitchFamily="82" charset="0"/>
                          <a:cs typeface="Arial" charset="0"/>
                        </a:rPr>
                        <a:t>quán</a:t>
                      </a:r>
                      <a:r>
                        <a:rPr kumimoji="0" lang="en-US" sz="2600" b="1" i="0" u="none" strike="noStrike" cap="none" normalizeH="0" baseline="0" dirty="0" smtClean="0">
                          <a:ln>
                            <a:noFill/>
                          </a:ln>
                          <a:solidFill>
                            <a:srgbClr val="008000"/>
                          </a:solidFill>
                          <a:effectLst/>
                          <a:latin typeface="VNI-Harrington" pitchFamily="82" charset="0"/>
                          <a:cs typeface="Arial" charset="0"/>
                        </a:rPr>
                        <a:t>: </a:t>
                      </a:r>
                      <a:endParaRPr kumimoji="0" lang="en-US" sz="2600" b="1" i="0" u="none" strike="noStrike" cap="none" normalizeH="0" baseline="0" dirty="0" smtClean="0">
                        <a:ln>
                          <a:noFill/>
                        </a:ln>
                        <a:solidFill>
                          <a:srgbClr val="0000CC"/>
                        </a:solidFill>
                        <a:effectLst/>
                        <a:latin typeface="VNI-Harrington" pitchFamily="82" charset="0"/>
                        <a:cs typeface="Arial" charset="0"/>
                      </a:endParaRPr>
                    </a:p>
                  </a:txBody>
                  <a:tcPr horzOverflow="overflow">
                    <a:lnL w="19050" cap="flat" cmpd="sng" algn="ctr">
                      <a:solidFill>
                        <a:srgbClr val="FF0000"/>
                      </a:solidFill>
                      <a:prstDash val="sysDashDot"/>
                      <a:round/>
                      <a:headEnd type="none" w="med" len="med"/>
                      <a:tailEnd type="none" w="med" len="med"/>
                    </a:lnL>
                    <a:lnR w="19050" cap="flat" cmpd="sng" algn="ctr">
                      <a:solidFill>
                        <a:srgbClr val="FF0000"/>
                      </a:solidFill>
                      <a:prstDash val="sysDashDot"/>
                      <a:round/>
                      <a:headEnd type="none" w="med" len="med"/>
                      <a:tailEnd type="none" w="med" len="med"/>
                    </a:lnR>
                    <a:lnT w="19050" cap="flat" cmpd="sng" algn="ctr">
                      <a:solidFill>
                        <a:srgbClr val="FF0000"/>
                      </a:solidFill>
                      <a:prstDash val="sysDashDot"/>
                      <a:round/>
                      <a:headEnd type="none" w="med" len="med"/>
                      <a:tailEnd type="none" w="med" len="med"/>
                    </a:lnT>
                    <a:lnB w="19050" cap="flat" cmpd="sng" algn="ctr">
                      <a:solidFill>
                        <a:srgbClr val="FF0000"/>
                      </a:solidFill>
                      <a:prstDash val="sysDashDot"/>
                      <a:round/>
                      <a:headEnd type="none" w="med" len="med"/>
                      <a:tailEnd type="none" w="med" len="med"/>
                    </a:lnB>
                    <a:lnTlToBr>
                      <a:noFill/>
                    </a:lnTlToBr>
                    <a:lnBlToTr>
                      <a:noFill/>
                    </a:lnBlToTr>
                    <a:noFill/>
                  </a:tcPr>
                </a:tc>
              </a:tr>
              <a:tr h="479331">
                <a:tc>
                  <a:txBody>
                    <a:bodyPr/>
                    <a:lstStyle/>
                    <a:p>
                      <a:pPr marL="0" marR="0" lvl="0" indent="0" algn="l" defTabSz="914400" rtl="0" eaLnBrk="1" fontAlgn="base" latinLnBrk="0" hangingPunct="1">
                        <a:lnSpc>
                          <a:spcPct val="100000"/>
                        </a:lnSpc>
                        <a:spcBef>
                          <a:spcPct val="20000"/>
                        </a:spcBef>
                        <a:spcAft>
                          <a:spcPct val="0"/>
                        </a:spcAft>
                        <a:buClrTx/>
                        <a:buSzTx/>
                        <a:buFontTx/>
                        <a:buNone/>
                        <a:tabLst/>
                        <a:defRPr/>
                      </a:pPr>
                      <a:r>
                        <a:rPr kumimoji="0" lang="en-US" sz="2600" b="1" i="0" u="none" strike="noStrike" cap="none" normalizeH="0" baseline="0" dirty="0" err="1" smtClean="0">
                          <a:ln>
                            <a:noFill/>
                          </a:ln>
                          <a:solidFill>
                            <a:srgbClr val="008000"/>
                          </a:solidFill>
                          <a:effectLst/>
                          <a:latin typeface="VNI-Harrington" pitchFamily="82" charset="0"/>
                          <a:cs typeface="Arial" charset="0"/>
                        </a:rPr>
                        <a:t>Dân</a:t>
                      </a:r>
                      <a:r>
                        <a:rPr kumimoji="0" lang="en-US" sz="2600" b="1" i="0" u="none" strike="noStrike" cap="none" normalizeH="0" baseline="0" dirty="0" smtClean="0">
                          <a:ln>
                            <a:noFill/>
                          </a:ln>
                          <a:solidFill>
                            <a:srgbClr val="008000"/>
                          </a:solidFill>
                          <a:effectLst/>
                          <a:latin typeface="VNI-Harrington" pitchFamily="82" charset="0"/>
                          <a:cs typeface="Arial" charset="0"/>
                        </a:rPr>
                        <a:t> </a:t>
                      </a:r>
                      <a:r>
                        <a:rPr kumimoji="0" lang="en-US" sz="2600" b="1" i="0" u="none" strike="noStrike" cap="none" normalizeH="0" baseline="0" dirty="0" err="1" smtClean="0">
                          <a:ln>
                            <a:noFill/>
                          </a:ln>
                          <a:solidFill>
                            <a:srgbClr val="008000"/>
                          </a:solidFill>
                          <a:effectLst/>
                          <a:latin typeface="VNI-Harrington" pitchFamily="82" charset="0"/>
                          <a:cs typeface="Arial" charset="0"/>
                        </a:rPr>
                        <a:t>tộc</a:t>
                      </a:r>
                      <a:r>
                        <a:rPr kumimoji="0" lang="en-US" sz="2600" b="1" i="0" u="none" strike="noStrike" cap="none" normalizeH="0" baseline="0" dirty="0" smtClean="0">
                          <a:ln>
                            <a:noFill/>
                          </a:ln>
                          <a:solidFill>
                            <a:srgbClr val="008000"/>
                          </a:solidFill>
                          <a:effectLst/>
                          <a:latin typeface="VNI-Harrington" pitchFamily="82" charset="0"/>
                          <a:cs typeface="Arial" charset="0"/>
                        </a:rPr>
                        <a:t>: </a:t>
                      </a:r>
                      <a:endParaRPr kumimoji="0" lang="en-US" sz="2600" b="1" i="0" u="none" strike="noStrike" cap="none" normalizeH="0" baseline="0" dirty="0" smtClean="0">
                        <a:ln>
                          <a:noFill/>
                        </a:ln>
                        <a:solidFill>
                          <a:srgbClr val="0000CC"/>
                        </a:solidFill>
                        <a:effectLst/>
                        <a:latin typeface="VNI-Harrington" pitchFamily="82" charset="0"/>
                        <a:cs typeface="Arial" charset="0"/>
                      </a:endParaRPr>
                    </a:p>
                  </a:txBody>
                  <a:tcPr horzOverflow="overflow">
                    <a:lnL w="19050" cap="flat" cmpd="sng" algn="ctr">
                      <a:solidFill>
                        <a:srgbClr val="FF0000"/>
                      </a:solidFill>
                      <a:prstDash val="sysDashDot"/>
                      <a:round/>
                      <a:headEnd type="none" w="med" len="med"/>
                      <a:tailEnd type="none" w="med" len="med"/>
                    </a:lnL>
                    <a:lnR w="19050" cap="flat" cmpd="sng" algn="ctr">
                      <a:solidFill>
                        <a:srgbClr val="FF0000"/>
                      </a:solidFill>
                      <a:prstDash val="sysDashDot"/>
                      <a:round/>
                      <a:headEnd type="none" w="med" len="med"/>
                      <a:tailEnd type="none" w="med" len="med"/>
                    </a:lnR>
                    <a:lnT w="19050" cap="flat" cmpd="sng" algn="ctr">
                      <a:solidFill>
                        <a:srgbClr val="FF0000"/>
                      </a:solidFill>
                      <a:prstDash val="sysDashDot"/>
                      <a:round/>
                      <a:headEnd type="none" w="med" len="med"/>
                      <a:tailEnd type="none" w="med" len="med"/>
                    </a:lnT>
                    <a:lnB w="19050" cap="flat" cmpd="sng" algn="ctr">
                      <a:solidFill>
                        <a:srgbClr val="FF0000"/>
                      </a:solidFill>
                      <a:prstDash val="sysDashDot"/>
                      <a:round/>
                      <a:headEnd type="none" w="med" len="med"/>
                      <a:tailEnd type="none" w="med" len="med"/>
                    </a:lnB>
                    <a:lnTlToBr>
                      <a:noFill/>
                    </a:lnTlToBr>
                    <a:lnBlToTr>
                      <a:noFill/>
                    </a:lnBlToTr>
                    <a:noFill/>
                  </a:tcPr>
                </a:tc>
              </a:tr>
              <a:tr h="479331">
                <a:tc>
                  <a:txBody>
                    <a:bodyPr/>
                    <a:lstStyle/>
                    <a:p>
                      <a:pPr marL="0" marR="0" lvl="0" indent="0" algn="l" defTabSz="914400" rtl="0" eaLnBrk="1" fontAlgn="base" latinLnBrk="0" hangingPunct="1">
                        <a:lnSpc>
                          <a:spcPct val="100000"/>
                        </a:lnSpc>
                        <a:spcBef>
                          <a:spcPct val="20000"/>
                        </a:spcBef>
                        <a:spcAft>
                          <a:spcPct val="0"/>
                        </a:spcAft>
                        <a:buClrTx/>
                        <a:buSzTx/>
                        <a:buFontTx/>
                        <a:buNone/>
                        <a:tabLst/>
                        <a:defRPr/>
                      </a:pPr>
                      <a:r>
                        <a:rPr kumimoji="0" lang="en-US" sz="2600" b="1" i="0" u="none" strike="noStrike" cap="none" normalizeH="0" baseline="0" dirty="0" err="1" smtClean="0">
                          <a:ln>
                            <a:noFill/>
                          </a:ln>
                          <a:solidFill>
                            <a:srgbClr val="008000"/>
                          </a:solidFill>
                          <a:effectLst/>
                          <a:latin typeface="VNI-Harrington" pitchFamily="82" charset="0"/>
                          <a:cs typeface="Arial" charset="0"/>
                        </a:rPr>
                        <a:t>Tôn</a:t>
                      </a:r>
                      <a:r>
                        <a:rPr kumimoji="0" lang="en-US" sz="2600" b="1" i="0" u="none" strike="noStrike" cap="none" normalizeH="0" baseline="0" dirty="0" smtClean="0">
                          <a:ln>
                            <a:noFill/>
                          </a:ln>
                          <a:solidFill>
                            <a:srgbClr val="008000"/>
                          </a:solidFill>
                          <a:effectLst/>
                          <a:latin typeface="VNI-Harrington" pitchFamily="82" charset="0"/>
                          <a:cs typeface="Arial" charset="0"/>
                        </a:rPr>
                        <a:t> </a:t>
                      </a:r>
                      <a:r>
                        <a:rPr kumimoji="0" lang="en-US" sz="2600" b="1" i="0" u="none" strike="noStrike" cap="none" normalizeH="0" baseline="0" dirty="0" err="1" smtClean="0">
                          <a:ln>
                            <a:noFill/>
                          </a:ln>
                          <a:solidFill>
                            <a:srgbClr val="008000"/>
                          </a:solidFill>
                          <a:effectLst/>
                          <a:latin typeface="VNI-Harrington" pitchFamily="82" charset="0"/>
                          <a:cs typeface="Arial" charset="0"/>
                        </a:rPr>
                        <a:t>giáo</a:t>
                      </a:r>
                      <a:r>
                        <a:rPr kumimoji="0" lang="en-US" sz="2600" b="1" i="0" u="none" strike="noStrike" cap="none" normalizeH="0" baseline="0" dirty="0" smtClean="0">
                          <a:ln>
                            <a:noFill/>
                          </a:ln>
                          <a:solidFill>
                            <a:srgbClr val="008000"/>
                          </a:solidFill>
                          <a:effectLst/>
                          <a:latin typeface="VNI-Harrington" pitchFamily="82" charset="0"/>
                          <a:cs typeface="Arial" charset="0"/>
                        </a:rPr>
                        <a:t>: </a:t>
                      </a:r>
                      <a:endParaRPr kumimoji="0" lang="en-US" sz="2600" b="1" i="0" u="none" strike="noStrike" cap="none" normalizeH="0" baseline="0" dirty="0" smtClean="0">
                        <a:ln>
                          <a:noFill/>
                        </a:ln>
                        <a:solidFill>
                          <a:srgbClr val="0000CC"/>
                        </a:solidFill>
                        <a:effectLst/>
                        <a:latin typeface="VNI-Harrington" pitchFamily="82" charset="0"/>
                        <a:cs typeface="Arial" charset="0"/>
                      </a:endParaRPr>
                    </a:p>
                  </a:txBody>
                  <a:tcPr horzOverflow="overflow">
                    <a:lnL w="19050" cap="flat" cmpd="sng" algn="ctr">
                      <a:solidFill>
                        <a:srgbClr val="FF0000"/>
                      </a:solidFill>
                      <a:prstDash val="sysDashDot"/>
                      <a:round/>
                      <a:headEnd type="none" w="med" len="med"/>
                      <a:tailEnd type="none" w="med" len="med"/>
                    </a:lnL>
                    <a:lnR w="19050" cap="flat" cmpd="sng" algn="ctr">
                      <a:solidFill>
                        <a:srgbClr val="FF0000"/>
                      </a:solidFill>
                      <a:prstDash val="sysDashDot"/>
                      <a:round/>
                      <a:headEnd type="none" w="med" len="med"/>
                      <a:tailEnd type="none" w="med" len="med"/>
                    </a:lnR>
                    <a:lnT w="19050" cap="flat" cmpd="sng" algn="ctr">
                      <a:solidFill>
                        <a:srgbClr val="FF0000"/>
                      </a:solidFill>
                      <a:prstDash val="sysDashDot"/>
                      <a:round/>
                      <a:headEnd type="none" w="med" len="med"/>
                      <a:tailEnd type="none" w="med" len="med"/>
                    </a:lnT>
                    <a:lnB w="19050" cap="flat" cmpd="sng" algn="ctr">
                      <a:solidFill>
                        <a:srgbClr val="FF0000"/>
                      </a:solidFill>
                      <a:prstDash val="sysDashDot"/>
                      <a:round/>
                      <a:headEnd type="none" w="med" len="med"/>
                      <a:tailEnd type="none" w="med" len="med"/>
                    </a:lnB>
                    <a:lnTlToBr>
                      <a:noFill/>
                    </a:lnTlToBr>
                    <a:lnBlToTr>
                      <a:noFill/>
                    </a:lnBlToTr>
                    <a:noFill/>
                  </a:tcPr>
                </a:tc>
              </a:tr>
              <a:tr h="479331">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600" b="1" i="0" u="none" strike="noStrike" cap="none" normalizeH="0" baseline="0" dirty="0" err="1" smtClean="0">
                          <a:ln>
                            <a:noFill/>
                          </a:ln>
                          <a:solidFill>
                            <a:srgbClr val="008000"/>
                          </a:solidFill>
                          <a:effectLst/>
                          <a:latin typeface="VNI-Harrington" pitchFamily="82" charset="0"/>
                          <a:cs typeface="Arial" charset="0"/>
                        </a:rPr>
                        <a:t>Ngày</a:t>
                      </a:r>
                      <a:r>
                        <a:rPr kumimoji="0" lang="en-US" sz="2600" b="1" i="0" u="none" strike="noStrike" cap="none" normalizeH="0" baseline="0" dirty="0" smtClean="0">
                          <a:ln>
                            <a:noFill/>
                          </a:ln>
                          <a:solidFill>
                            <a:srgbClr val="008000"/>
                          </a:solidFill>
                          <a:effectLst/>
                          <a:latin typeface="VNI-Harrington" pitchFamily="82" charset="0"/>
                          <a:cs typeface="Arial" charset="0"/>
                        </a:rPr>
                        <a:t> </a:t>
                      </a:r>
                      <a:r>
                        <a:rPr kumimoji="0" lang="en-US" sz="2600" b="1" i="0" u="none" strike="noStrike" cap="none" normalizeH="0" baseline="0" dirty="0" err="1" smtClean="0">
                          <a:ln>
                            <a:noFill/>
                          </a:ln>
                          <a:solidFill>
                            <a:srgbClr val="008000"/>
                          </a:solidFill>
                          <a:effectLst/>
                          <a:latin typeface="VNI-Harrington" pitchFamily="82" charset="0"/>
                          <a:cs typeface="Arial" charset="0"/>
                        </a:rPr>
                        <a:t>vào</a:t>
                      </a:r>
                      <a:r>
                        <a:rPr kumimoji="0" lang="en-US" sz="2600" b="1" i="0" u="none" strike="noStrike" cap="none" normalizeH="0" baseline="0" dirty="0" smtClean="0">
                          <a:ln>
                            <a:noFill/>
                          </a:ln>
                          <a:solidFill>
                            <a:srgbClr val="008000"/>
                          </a:solidFill>
                          <a:effectLst/>
                          <a:latin typeface="VNI-Harrington" pitchFamily="82" charset="0"/>
                          <a:cs typeface="Arial" charset="0"/>
                        </a:rPr>
                        <a:t> </a:t>
                      </a:r>
                      <a:r>
                        <a:rPr kumimoji="0" lang="en-US" sz="2600" b="1" i="0" u="none" strike="noStrike" cap="none" normalizeH="0" baseline="0" dirty="0" err="1" smtClean="0">
                          <a:ln>
                            <a:noFill/>
                          </a:ln>
                          <a:solidFill>
                            <a:srgbClr val="008000"/>
                          </a:solidFill>
                          <a:effectLst/>
                          <a:latin typeface="VNI-Harrington" pitchFamily="82" charset="0"/>
                          <a:cs typeface="Arial" charset="0"/>
                        </a:rPr>
                        <a:t>Đoàn</a:t>
                      </a:r>
                      <a:r>
                        <a:rPr kumimoji="0" lang="en-US" sz="2600" b="1" i="0" u="none" strike="noStrike" cap="none" normalizeH="0" baseline="0" dirty="0" smtClean="0">
                          <a:ln>
                            <a:noFill/>
                          </a:ln>
                          <a:solidFill>
                            <a:srgbClr val="008000"/>
                          </a:solidFill>
                          <a:effectLst/>
                          <a:latin typeface="VNI-Harrington" pitchFamily="82" charset="0"/>
                          <a:cs typeface="Arial" charset="0"/>
                        </a:rPr>
                        <a:t>: </a:t>
                      </a:r>
                      <a:endParaRPr kumimoji="0" lang="en-US" sz="2600" b="1" i="0" u="none" strike="noStrike" cap="none" normalizeH="0" baseline="0" dirty="0" smtClean="0">
                        <a:ln>
                          <a:noFill/>
                        </a:ln>
                        <a:solidFill>
                          <a:srgbClr val="0000CC"/>
                        </a:solidFill>
                        <a:effectLst/>
                        <a:latin typeface="VNI-Harrington" pitchFamily="82" charset="0"/>
                        <a:cs typeface="Arial" charset="0"/>
                      </a:endParaRPr>
                    </a:p>
                  </a:txBody>
                  <a:tcPr horzOverflow="overflow">
                    <a:lnL w="19050" cap="flat" cmpd="sng" algn="ctr">
                      <a:solidFill>
                        <a:srgbClr val="FF0000"/>
                      </a:solidFill>
                      <a:prstDash val="sysDashDot"/>
                      <a:round/>
                      <a:headEnd type="none" w="med" len="med"/>
                      <a:tailEnd type="none" w="med" len="med"/>
                    </a:lnL>
                    <a:lnR w="19050" cap="flat" cmpd="sng" algn="ctr">
                      <a:solidFill>
                        <a:srgbClr val="FF0000"/>
                      </a:solidFill>
                      <a:prstDash val="sysDashDot"/>
                      <a:round/>
                      <a:headEnd type="none" w="med" len="med"/>
                      <a:tailEnd type="none" w="med" len="med"/>
                    </a:lnR>
                    <a:lnT w="19050" cap="flat" cmpd="sng" algn="ctr">
                      <a:solidFill>
                        <a:srgbClr val="FF0000"/>
                      </a:solidFill>
                      <a:prstDash val="sysDashDot"/>
                      <a:round/>
                      <a:headEnd type="none" w="med" len="med"/>
                      <a:tailEnd type="none" w="med" len="med"/>
                    </a:lnT>
                    <a:lnB w="19050" cap="flat" cmpd="sng" algn="ctr">
                      <a:solidFill>
                        <a:srgbClr val="FF0000"/>
                      </a:solidFill>
                      <a:prstDash val="sysDashDot"/>
                      <a:round/>
                      <a:headEnd type="none" w="med" len="med"/>
                      <a:tailEnd type="none" w="med" len="med"/>
                    </a:lnB>
                    <a:lnTlToBr>
                      <a:noFill/>
                    </a:lnTlToBr>
                    <a:lnBlToTr>
                      <a:noFill/>
                    </a:lnBlToTr>
                    <a:noFill/>
                  </a:tcPr>
                </a:tc>
              </a:tr>
              <a:tr h="479331">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600" b="1" i="0" u="none" strike="noStrike" cap="none" normalizeH="0" baseline="0" dirty="0" err="1" smtClean="0">
                          <a:ln>
                            <a:noFill/>
                          </a:ln>
                          <a:solidFill>
                            <a:srgbClr val="008000"/>
                          </a:solidFill>
                          <a:effectLst/>
                          <a:latin typeface="VNI-Harrington" pitchFamily="82" charset="0"/>
                          <a:cs typeface="Arial" charset="0"/>
                        </a:rPr>
                        <a:t>Chính</a:t>
                      </a:r>
                      <a:r>
                        <a:rPr kumimoji="0" lang="en-US" sz="2600" b="1" i="0" u="none" strike="noStrike" cap="none" normalizeH="0" baseline="0" dirty="0" smtClean="0">
                          <a:ln>
                            <a:noFill/>
                          </a:ln>
                          <a:solidFill>
                            <a:srgbClr val="008000"/>
                          </a:solidFill>
                          <a:effectLst/>
                          <a:latin typeface="VNI-Harrington" pitchFamily="82" charset="0"/>
                          <a:cs typeface="Arial" charset="0"/>
                        </a:rPr>
                        <a:t> </a:t>
                      </a:r>
                      <a:r>
                        <a:rPr kumimoji="0" lang="en-US" sz="2600" b="1" i="0" u="none" strike="noStrike" cap="none" normalizeH="0" baseline="0" dirty="0" err="1" smtClean="0">
                          <a:ln>
                            <a:noFill/>
                          </a:ln>
                          <a:solidFill>
                            <a:srgbClr val="008000"/>
                          </a:solidFill>
                          <a:effectLst/>
                          <a:latin typeface="VNI-Harrington" pitchFamily="82" charset="0"/>
                          <a:cs typeface="Arial" charset="0"/>
                        </a:rPr>
                        <a:t>trị</a:t>
                      </a:r>
                      <a:r>
                        <a:rPr kumimoji="0" lang="en-US" sz="2600" b="1" i="0" u="none" strike="noStrike" cap="none" normalizeH="0" baseline="0" dirty="0" smtClean="0">
                          <a:ln>
                            <a:noFill/>
                          </a:ln>
                          <a:solidFill>
                            <a:srgbClr val="008000"/>
                          </a:solidFill>
                          <a:effectLst/>
                          <a:latin typeface="VNI-Harrington" pitchFamily="82" charset="0"/>
                          <a:cs typeface="Arial" charset="0"/>
                        </a:rPr>
                        <a:t>:</a:t>
                      </a:r>
                      <a:endParaRPr kumimoji="0" lang="en-US" sz="2600" b="1" i="0" u="none" strike="noStrike" cap="none" normalizeH="0" baseline="0" dirty="0" smtClean="0">
                        <a:ln>
                          <a:noFill/>
                        </a:ln>
                        <a:solidFill>
                          <a:srgbClr val="0000CC"/>
                        </a:solidFill>
                        <a:effectLst/>
                        <a:latin typeface="VNI-Harrington" pitchFamily="82" charset="0"/>
                        <a:cs typeface="Arial" charset="0"/>
                      </a:endParaRPr>
                    </a:p>
                  </a:txBody>
                  <a:tcPr horzOverflow="overflow">
                    <a:lnL w="19050" cap="flat" cmpd="sng" algn="ctr">
                      <a:solidFill>
                        <a:srgbClr val="FF0000"/>
                      </a:solidFill>
                      <a:prstDash val="sysDashDot"/>
                      <a:round/>
                      <a:headEnd type="none" w="med" len="med"/>
                      <a:tailEnd type="none" w="med" len="med"/>
                    </a:lnL>
                    <a:lnR w="19050" cap="flat" cmpd="sng" algn="ctr">
                      <a:solidFill>
                        <a:srgbClr val="FF0000"/>
                      </a:solidFill>
                      <a:prstDash val="sysDashDot"/>
                      <a:round/>
                      <a:headEnd type="none" w="med" len="med"/>
                      <a:tailEnd type="none" w="med" len="med"/>
                    </a:lnR>
                    <a:lnT w="19050" cap="flat" cmpd="sng" algn="ctr">
                      <a:solidFill>
                        <a:srgbClr val="FF0000"/>
                      </a:solidFill>
                      <a:prstDash val="sysDashDot"/>
                      <a:round/>
                      <a:headEnd type="none" w="med" len="med"/>
                      <a:tailEnd type="none" w="med" len="med"/>
                    </a:lnT>
                    <a:lnB w="19050" cap="flat" cmpd="sng" algn="ctr">
                      <a:solidFill>
                        <a:srgbClr val="FF0000"/>
                      </a:solidFill>
                      <a:prstDash val="sysDashDot"/>
                      <a:round/>
                      <a:headEnd type="none" w="med" len="med"/>
                      <a:tailEnd type="none" w="med" len="med"/>
                    </a:lnB>
                    <a:lnTlToBr>
                      <a:noFill/>
                    </a:lnTlToBr>
                    <a:lnBlToTr>
                      <a:noFill/>
                    </a:lnBlToTr>
                    <a:noFill/>
                  </a:tcPr>
                </a:tc>
              </a:tr>
              <a:tr h="580439">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600" b="1" i="0" u="none" strike="noStrike" cap="none" normalizeH="0" baseline="0" dirty="0" err="1" smtClean="0">
                          <a:ln>
                            <a:noFill/>
                          </a:ln>
                          <a:solidFill>
                            <a:srgbClr val="008000"/>
                          </a:solidFill>
                          <a:effectLst/>
                          <a:latin typeface="VNI-Harrington" pitchFamily="82" charset="0"/>
                          <a:cs typeface="Arial" charset="0"/>
                        </a:rPr>
                        <a:t>Chuyên</a:t>
                      </a:r>
                      <a:r>
                        <a:rPr kumimoji="0" lang="en-US" sz="2600" b="1" i="0" u="none" strike="noStrike" cap="none" normalizeH="0" baseline="0" dirty="0" smtClean="0">
                          <a:ln>
                            <a:noFill/>
                          </a:ln>
                          <a:solidFill>
                            <a:srgbClr val="008000"/>
                          </a:solidFill>
                          <a:effectLst/>
                          <a:latin typeface="VNI-Harrington" pitchFamily="82" charset="0"/>
                          <a:cs typeface="Arial" charset="0"/>
                        </a:rPr>
                        <a:t> </a:t>
                      </a:r>
                      <a:r>
                        <a:rPr kumimoji="0" lang="en-US" sz="2600" b="1" i="0" u="none" strike="noStrike" cap="none" normalizeH="0" baseline="0" dirty="0" err="1" smtClean="0">
                          <a:ln>
                            <a:noFill/>
                          </a:ln>
                          <a:solidFill>
                            <a:srgbClr val="008000"/>
                          </a:solidFill>
                          <a:effectLst/>
                          <a:latin typeface="VNI-Harrington" pitchFamily="82" charset="0"/>
                          <a:cs typeface="Arial" charset="0"/>
                        </a:rPr>
                        <a:t>môn</a:t>
                      </a:r>
                      <a:r>
                        <a:rPr kumimoji="0" lang="en-US" sz="2600" b="1" i="0" u="none" strike="noStrike" cap="none" normalizeH="0" baseline="0" dirty="0" smtClean="0">
                          <a:ln>
                            <a:noFill/>
                          </a:ln>
                          <a:solidFill>
                            <a:srgbClr val="008000"/>
                          </a:solidFill>
                          <a:effectLst/>
                          <a:latin typeface="VNI-Harrington" pitchFamily="82" charset="0"/>
                          <a:cs typeface="Arial" charset="0"/>
                        </a:rPr>
                        <a:t>: </a:t>
                      </a:r>
                      <a:endParaRPr kumimoji="0" lang="en-US" sz="2600" b="1" i="0" u="none" strike="noStrike" cap="none" normalizeH="0" baseline="0" dirty="0" smtClean="0">
                        <a:ln>
                          <a:noFill/>
                        </a:ln>
                        <a:solidFill>
                          <a:srgbClr val="0000CC"/>
                        </a:solidFill>
                        <a:effectLst/>
                        <a:latin typeface="VNI-Harrington" pitchFamily="82" charset="0"/>
                        <a:cs typeface="Arial" charset="0"/>
                      </a:endParaRPr>
                    </a:p>
                  </a:txBody>
                  <a:tcPr horzOverflow="overflow">
                    <a:lnL w="19050" cap="flat" cmpd="sng" algn="ctr">
                      <a:solidFill>
                        <a:srgbClr val="FF0000"/>
                      </a:solidFill>
                      <a:prstDash val="sysDashDot"/>
                      <a:round/>
                      <a:headEnd type="none" w="med" len="med"/>
                      <a:tailEnd type="none" w="med" len="med"/>
                    </a:lnL>
                    <a:lnR w="19050" cap="flat" cmpd="sng" algn="ctr">
                      <a:solidFill>
                        <a:srgbClr val="FF0000"/>
                      </a:solidFill>
                      <a:prstDash val="sysDashDot"/>
                      <a:round/>
                      <a:headEnd type="none" w="med" len="med"/>
                      <a:tailEnd type="none" w="med" len="med"/>
                    </a:lnR>
                    <a:lnT w="19050" cap="flat" cmpd="sng" algn="ctr">
                      <a:solidFill>
                        <a:srgbClr val="FF0000"/>
                      </a:solidFill>
                      <a:prstDash val="sysDashDot"/>
                      <a:round/>
                      <a:headEnd type="none" w="med" len="med"/>
                      <a:tailEnd type="none" w="med" len="med"/>
                    </a:lnT>
                    <a:lnB w="19050" cap="flat" cmpd="sng" algn="ctr">
                      <a:solidFill>
                        <a:srgbClr val="FF0000"/>
                      </a:solidFill>
                      <a:prstDash val="sysDashDot"/>
                      <a:round/>
                      <a:headEnd type="none" w="med" len="med"/>
                      <a:tailEnd type="none" w="med" len="med"/>
                    </a:lnB>
                    <a:lnTlToBr>
                      <a:noFill/>
                    </a:lnTlToBr>
                    <a:lnBlToTr>
                      <a:noFill/>
                    </a:lnBlToTr>
                    <a:noFill/>
                  </a:tcPr>
                </a:tc>
              </a:tr>
            </a:tbl>
          </a:graphicData>
        </a:graphic>
      </p:graphicFrame>
      <p:sp>
        <p:nvSpPr>
          <p:cNvPr id="4" name="Round Same Side Corner Rectangle 3"/>
          <p:cNvSpPr/>
          <p:nvPr/>
        </p:nvSpPr>
        <p:spPr>
          <a:xfrm flipH="1" flipV="1">
            <a:off x="0" y="0"/>
            <a:ext cx="9144000" cy="1219200"/>
          </a:xfrm>
          <a:prstGeom prst="round2SameRect">
            <a:avLst/>
          </a:prstGeom>
        </p:spPr>
        <p:style>
          <a:lnRef idx="1">
            <a:schemeClr val="accent5"/>
          </a:lnRef>
          <a:fillRef idx="2">
            <a:schemeClr val="accent5"/>
          </a:fillRef>
          <a:effectRef idx="1">
            <a:schemeClr val="accent5"/>
          </a:effectRef>
          <a:fontRef idx="minor">
            <a:schemeClr val="dk1"/>
          </a:fontRef>
        </p:style>
        <p:txBody>
          <a:bodyPr anchor="ctr"/>
          <a:lstStyle/>
          <a:p>
            <a:pPr algn="ctr" fontAlgn="auto">
              <a:spcBef>
                <a:spcPts val="0"/>
              </a:spcBef>
              <a:spcAft>
                <a:spcPts val="0"/>
              </a:spcAft>
              <a:defRPr/>
            </a:pPr>
            <a:endParaRPr lang="en-US"/>
          </a:p>
        </p:txBody>
      </p:sp>
      <p:sp>
        <p:nvSpPr>
          <p:cNvPr id="7" name="TextBox 6"/>
          <p:cNvSpPr txBox="1"/>
          <p:nvPr/>
        </p:nvSpPr>
        <p:spPr>
          <a:xfrm>
            <a:off x="990600" y="236538"/>
            <a:ext cx="8153400" cy="830262"/>
          </a:xfrm>
          <a:prstGeom prst="rect">
            <a:avLst/>
          </a:prstGeom>
          <a:noFill/>
        </p:spPr>
        <p:txBody>
          <a:bodyPr>
            <a:spAutoFit/>
          </a:bodyPr>
          <a:lstStyle/>
          <a:p>
            <a:pPr marL="0" algn="ctr" defTabSz="914400" rtl="0" eaLnBrk="1" fontAlgn="auto" latinLnBrk="0" hangingPunct="1">
              <a:spcBef>
                <a:spcPts val="0"/>
              </a:spcBef>
              <a:spcAft>
                <a:spcPts val="0"/>
              </a:spcAft>
              <a:defRPr/>
            </a:pPr>
            <a:r>
              <a:rPr lang="vi-VN" sz="2400" b="1" kern="1200" cap="all" dirty="0" smtClean="0">
                <a:ln w="0"/>
                <a:solidFill>
                  <a:srgbClr val="FF0000"/>
                </a:solidFill>
                <a:effectLst>
                  <a:reflection blurRad="12700" stA="50000" endPos="50000" dist="5000" dir="5400000" sy="-100000" rotWithShape="0"/>
                </a:effectLst>
                <a:latin typeface="+mj-lt"/>
                <a:ea typeface="+mn-ea"/>
                <a:cs typeface="+mn-cs"/>
              </a:rPr>
              <a:t>ĐẠI HỘI ĐẠI BIỂU</a:t>
            </a:r>
            <a:r>
              <a:rPr lang="en-US" sz="2400" b="1" kern="1200" cap="all" dirty="0" smtClean="0">
                <a:ln w="0"/>
                <a:solidFill>
                  <a:srgbClr val="FF0000"/>
                </a:solidFill>
                <a:effectLst>
                  <a:reflection blurRad="12700" stA="50000" endPos="50000" dist="5000" dir="5400000" sy="-100000" rotWithShape="0"/>
                </a:effectLst>
                <a:latin typeface="+mj-lt"/>
                <a:ea typeface="+mn-ea"/>
                <a:cs typeface="+mn-cs"/>
              </a:rPr>
              <a:t> ĐOÀN TNCS HỒ CHÍ MINH </a:t>
            </a:r>
          </a:p>
          <a:p>
            <a:pPr marL="0" algn="ctr" defTabSz="914400" rtl="0" eaLnBrk="1" fontAlgn="auto" latinLnBrk="0" hangingPunct="1">
              <a:spcBef>
                <a:spcPts val="0"/>
              </a:spcBef>
              <a:spcAft>
                <a:spcPts val="0"/>
              </a:spcAft>
              <a:defRPr/>
            </a:pPr>
            <a:r>
              <a:rPr lang="en-US" sz="2400" b="1" kern="1200" cap="all" dirty="0" smtClean="0">
                <a:ln w="0"/>
                <a:solidFill>
                  <a:srgbClr val="FF0000"/>
                </a:solidFill>
                <a:effectLst>
                  <a:reflection blurRad="12700" stA="50000" endPos="50000" dist="5000" dir="5400000" sy="-100000" rotWithShape="0"/>
                </a:effectLst>
                <a:latin typeface="+mj-lt"/>
                <a:ea typeface="+mn-ea"/>
                <a:cs typeface="+mn-cs"/>
              </a:rPr>
              <a:t>TRƯỜNG CĐKT LÝ TỰ TRỌNG TP. HỒ CHÍ MINH LẦN XXIII</a:t>
            </a:r>
            <a:endParaRPr lang="en-US" sz="2400" b="1" kern="1200" cap="all" dirty="0">
              <a:ln w="0"/>
              <a:solidFill>
                <a:srgbClr val="FF0000"/>
              </a:solidFill>
              <a:effectLst>
                <a:reflection blurRad="12700" stA="50000" endPos="50000" dist="5000" dir="5400000" sy="-100000" rotWithShape="0"/>
              </a:effectLst>
              <a:latin typeface="+mj-lt"/>
              <a:ea typeface="+mn-ea"/>
              <a:cs typeface="+mn-cs"/>
            </a:endParaRPr>
          </a:p>
        </p:txBody>
      </p:sp>
      <p:pic>
        <p:nvPicPr>
          <p:cNvPr id="2" name="Picture 1"/>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304800" y="57524"/>
            <a:ext cx="762000" cy="1104152"/>
          </a:xfrm>
          <a:prstGeom prst="rect">
            <a:avLst/>
          </a:prstGeom>
        </p:spPr>
      </p:pic>
      <p:pic>
        <p:nvPicPr>
          <p:cNvPr id="11" name="Picture 211" descr="shabby_frame_green"/>
          <p:cNvPicPr>
            <a:picLocks noChangeAspect="1" noChangeArrowheads="1"/>
          </p:cNvPicPr>
          <p:nvPr userDrawn="1"/>
        </p:nvPicPr>
        <p:blipFill>
          <a:blip r:embed="rId3">
            <a:extLst>
              <a:ext uri="{28A0092B-C50C-407E-A947-70E740481C1C}">
                <a14:useLocalDpi xmlns:a14="http://schemas.microsoft.com/office/drawing/2010/main" val="0"/>
              </a:ext>
            </a:extLst>
          </a:blip>
          <a:srcRect/>
          <a:stretch>
            <a:fillRect/>
          </a:stretch>
        </p:blipFill>
        <p:spPr bwMode="auto">
          <a:xfrm>
            <a:off x="153988" y="1143000"/>
            <a:ext cx="3275012" cy="4038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3" name="TextBox 12"/>
          <p:cNvSpPr txBox="1"/>
          <p:nvPr userDrawn="1"/>
        </p:nvSpPr>
        <p:spPr>
          <a:xfrm>
            <a:off x="4800600" y="1600200"/>
            <a:ext cx="3962400" cy="369332"/>
          </a:xfrm>
          <a:prstGeom prst="rect">
            <a:avLst/>
          </a:prstGeom>
          <a:noFill/>
        </p:spPr>
        <p:txBody>
          <a:bodyPr wrap="square" rtlCol="0">
            <a:spAutoFit/>
          </a:bodyPr>
          <a:lstStyle/>
          <a:p>
            <a:endParaRPr lang="en-US" dirty="0"/>
          </a:p>
        </p:txBody>
      </p:sp>
      <p:sp>
        <p:nvSpPr>
          <p:cNvPr id="21" name="TextBox 20"/>
          <p:cNvSpPr txBox="1"/>
          <p:nvPr userDrawn="1"/>
        </p:nvSpPr>
        <p:spPr>
          <a:xfrm>
            <a:off x="4800600" y="5791200"/>
            <a:ext cx="3886200" cy="369332"/>
          </a:xfrm>
          <a:prstGeom prst="rect">
            <a:avLst/>
          </a:prstGeom>
          <a:noFill/>
        </p:spPr>
        <p:txBody>
          <a:bodyPr wrap="square" rtlCol="0">
            <a:spAutoFit/>
          </a:bodyPr>
          <a:lstStyle/>
          <a:p>
            <a:endParaRPr lang="en-US" dirty="0"/>
          </a:p>
        </p:txBody>
      </p:sp>
      <p:pic>
        <p:nvPicPr>
          <p:cNvPr id="9" name="Picture 76" descr="book-frame-powerpoint-backg"/>
          <p:cNvPicPr>
            <a:picLocks noChangeAspect="1" noChangeArrowheads="1"/>
          </p:cNvPicPr>
          <p:nvPr userDrawn="1"/>
        </p:nvPicPr>
        <p:blipFill>
          <a:blip r:embed="rId4">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mc:AlternateContent xmlns:mc="http://schemas.openxmlformats.org/markup-compatibility/2006" xmlns:p14="http://schemas.microsoft.com/office/powerpoint/2010/main">
    <mc:Choice Requires="p14">
      <p:transition spd="slow" p14:dur="1600">
        <p14:prism isContent="1" isInverted="1"/>
      </p:transition>
    </mc:Choice>
    <mc:Fallback xmlns="">
      <p:transition spd="slow">
        <p:fade/>
      </p:transition>
    </mc:Fallback>
  </mc:AlternateContent>
  <p:timing>
    <p:tnLst>
      <p:par>
        <p:cTn id="1" dur="indefinite" restart="never" nodeType="tmRoot"/>
      </p:par>
    </p:tnLst>
  </p:timing>
  <p:hf sldNum="0" hdr="0" ftr="0" dt="0"/>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D8BD707-D9CF-40AE-B4C6-C98DA3205C09}" type="datetimeFigureOut">
              <a:rPr lang="en-US" smtClean="0"/>
              <a:pPr/>
              <a:t>28/7/2017</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6F15528-21DE-4FAA-801E-634DDDAF4B2B}" type="slidenum">
              <a:rPr lang="en-US" smtClean="0"/>
              <a:pPr/>
              <a:t>‹#›</a:t>
            </a:fld>
            <a:endParaRPr lang="en-US"/>
          </a:p>
        </p:txBody>
      </p:sp>
    </p:spTree>
  </p:cSld>
  <p:clrMap bg1="lt1" tx1="dk1" bg2="lt2" tx2="dk2" accent1="accent1" accent2="accent2" accent3="accent3" accent4="accent4" accent5="accent5" accent6="accent6" hlink="hlink" folHlink="folHlink"/>
  <p:sldLayoutIdLst>
    <p:sldLayoutId id="2147483767" r:id="rId1"/>
    <p:sldLayoutId id="2147483768" r:id="rId2"/>
    <p:sldLayoutId id="2147483769" r:id="rId3"/>
    <p:sldLayoutId id="2147483770" r:id="rId4"/>
    <p:sldLayoutId id="2147483771" r:id="rId5"/>
    <p:sldLayoutId id="2147483772" r:id="rId6"/>
    <p:sldLayoutId id="2147483773" r:id="rId7"/>
    <p:sldLayoutId id="2147483774" r:id="rId8"/>
    <p:sldLayoutId id="2147483775" r:id="rId9"/>
    <p:sldLayoutId id="2147483776" r:id="rId10"/>
    <p:sldLayoutId id="2147483777" r:id="rId11"/>
    <p:sldLayoutId id="2147483662" r:id="rId12"/>
  </p:sldLayoutIdLst>
  <mc:AlternateContent xmlns:mc="http://schemas.openxmlformats.org/markup-compatibility/2006" xmlns:p14="http://schemas.microsoft.com/office/powerpoint/2010/main">
    <mc:Choice Requires="p14">
      <p:transition spd="slow" p14:dur="1600">
        <p14:prism isContent="1" isInverted="1"/>
      </p:transition>
    </mc:Choice>
    <mc:Fallback xmlns="">
      <p:transition spd="slow">
        <p:fade/>
      </p:transition>
    </mc:Fallback>
  </mc:AlternateContent>
  <p:timing>
    <p:tnLst>
      <p:par>
        <p:cTn id="1" dur="indefinite" restart="never" nodeType="tmRoot"/>
      </p:par>
    </p:tnLst>
  </p:timing>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2084" y="470118"/>
            <a:ext cx="9111916" cy="1692771"/>
          </a:xfrm>
          <a:prstGeom prst="rect">
            <a:avLst/>
          </a:prstGeom>
          <a:noFill/>
        </p:spPr>
        <p:txBody>
          <a:bodyPr wrap="square">
            <a:spAutoFit/>
          </a:bodyPr>
          <a:lstStyle/>
          <a:p>
            <a:pPr algn="ctr"/>
            <a:r>
              <a:rPr lang="en-US" sz="2600" b="1">
                <a:solidFill>
                  <a:srgbClr val="FF0000"/>
                </a:solidFill>
                <a:latin typeface="Arial" pitchFamily="34" charset="0"/>
                <a:cs typeface="Arial" pitchFamily="34" charset="0"/>
              </a:rPr>
              <a:t>ĐẢNG ỦY SỞ GIÁO DỤC VÀ ĐÀO TẠO </a:t>
            </a:r>
            <a:r>
              <a:rPr lang="en-US" sz="2600" b="1" smtClean="0">
                <a:solidFill>
                  <a:srgbClr val="FF0000"/>
                </a:solidFill>
                <a:latin typeface="Arial" pitchFamily="34" charset="0"/>
                <a:cs typeface="Arial" pitchFamily="34" charset="0"/>
              </a:rPr>
              <a:t>TP. HỒ CHÍ MINH</a:t>
            </a:r>
            <a:endParaRPr lang="en-US" sz="2600" b="1">
              <a:solidFill>
                <a:srgbClr val="FF0000"/>
              </a:solidFill>
              <a:latin typeface="Arial" pitchFamily="34" charset="0"/>
              <a:cs typeface="Arial" pitchFamily="34" charset="0"/>
            </a:endParaRPr>
          </a:p>
          <a:p>
            <a:pPr algn="ctr"/>
            <a:r>
              <a:rPr lang="en-US" sz="2600" b="1">
                <a:solidFill>
                  <a:srgbClr val="FF0000"/>
                </a:solidFill>
                <a:latin typeface="Arial" pitchFamily="34" charset="0"/>
                <a:cs typeface="Arial" pitchFamily="34" charset="0"/>
              </a:rPr>
              <a:t>ĐẢNG ỦY TRƯỜNG CAO ĐẲNG KỸ THUẬT</a:t>
            </a:r>
          </a:p>
          <a:p>
            <a:pPr algn="ctr"/>
            <a:r>
              <a:rPr lang="en-US" sz="2600" b="1">
                <a:solidFill>
                  <a:srgbClr val="FF0000"/>
                </a:solidFill>
                <a:latin typeface="Arial" pitchFamily="34" charset="0"/>
                <a:cs typeface="Arial" pitchFamily="34" charset="0"/>
              </a:rPr>
              <a:t>LÝ TỰ TRỌNG TP. HỒ CHÍ </a:t>
            </a:r>
            <a:r>
              <a:rPr lang="en-US" sz="2600" b="1" smtClean="0">
                <a:solidFill>
                  <a:srgbClr val="FF0000"/>
                </a:solidFill>
                <a:latin typeface="Arial" pitchFamily="34" charset="0"/>
                <a:cs typeface="Arial" pitchFamily="34" charset="0"/>
              </a:rPr>
              <a:t>MINH</a:t>
            </a:r>
          </a:p>
          <a:p>
            <a:pPr algn="ctr"/>
            <a:r>
              <a:rPr lang="en-US" sz="2600" b="1" smtClean="0">
                <a:solidFill>
                  <a:srgbClr val="FF0000"/>
                </a:solidFill>
              </a:rPr>
              <a:t>*</a:t>
            </a:r>
            <a:endParaRPr lang="en-US" sz="2600" b="1" dirty="0">
              <a:solidFill>
                <a:srgbClr val="FF0000"/>
              </a:solidFill>
              <a:latin typeface="Arial" pitchFamily="34" charset="0"/>
              <a:cs typeface="Arial" pitchFamily="34" charset="0"/>
            </a:endParaRPr>
          </a:p>
        </p:txBody>
      </p:sp>
      <p:sp>
        <p:nvSpPr>
          <p:cNvPr id="3" name="Subtitle 2"/>
          <p:cNvSpPr>
            <a:spLocks noGrp="1"/>
          </p:cNvSpPr>
          <p:nvPr>
            <p:ph type="subTitle" idx="1"/>
          </p:nvPr>
        </p:nvSpPr>
        <p:spPr>
          <a:xfrm>
            <a:off x="32084" y="2971800"/>
            <a:ext cx="8959516" cy="2667000"/>
          </a:xfrm>
        </p:spPr>
        <p:txBody>
          <a:bodyPr>
            <a:normAutofit fontScale="92500"/>
          </a:bodyPr>
          <a:lstStyle/>
          <a:p>
            <a:r>
              <a:rPr lang="en-US" sz="4000" b="1">
                <a:solidFill>
                  <a:srgbClr val="2108B8"/>
                </a:solidFill>
                <a:latin typeface="Arial" pitchFamily="34" charset="0"/>
                <a:cs typeface="Arial" pitchFamily="34" charset="0"/>
              </a:rPr>
              <a:t>BÁO CÁO</a:t>
            </a:r>
            <a:r>
              <a:rPr lang="en-US" sz="4000" b="1">
                <a:solidFill>
                  <a:srgbClr val="FF0000"/>
                </a:solidFill>
                <a:latin typeface="Arial" pitchFamily="34" charset="0"/>
                <a:cs typeface="Arial" pitchFamily="34" charset="0"/>
              </a:rPr>
              <a:t> </a:t>
            </a:r>
            <a:endParaRPr lang="en-US" sz="4000">
              <a:solidFill>
                <a:srgbClr val="FF0000"/>
              </a:solidFill>
              <a:latin typeface="Arial" pitchFamily="34" charset="0"/>
              <a:cs typeface="Arial" pitchFamily="34" charset="0"/>
            </a:endParaRPr>
          </a:p>
          <a:p>
            <a:r>
              <a:rPr lang="en-US" sz="2800" b="1" smtClean="0">
                <a:solidFill>
                  <a:srgbClr val="2108B8"/>
                </a:solidFill>
                <a:latin typeface="Arial" pitchFamily="34" charset="0"/>
                <a:cs typeface="Arial" pitchFamily="34" charset="0"/>
              </a:rPr>
              <a:t>VIỆC LÃNH ĐẠO, CHỈ ĐẠO VÀ TỔ CHỨC THỰC HIỆN </a:t>
            </a:r>
            <a:endParaRPr lang="en-US" sz="2800" smtClean="0">
              <a:solidFill>
                <a:srgbClr val="2108B8"/>
              </a:solidFill>
              <a:latin typeface="Arial" pitchFamily="34" charset="0"/>
              <a:cs typeface="Arial" pitchFamily="34" charset="0"/>
            </a:endParaRPr>
          </a:p>
          <a:p>
            <a:r>
              <a:rPr lang="en-US" sz="2800" b="1" smtClean="0">
                <a:solidFill>
                  <a:srgbClr val="2108B8"/>
                </a:solidFill>
                <a:latin typeface="Arial" pitchFamily="34" charset="0"/>
                <a:cs typeface="Arial" pitchFamily="34" charset="0"/>
              </a:rPr>
              <a:t>CÔNG TÁC DÂN VẬN VÀ QUY CHẾ DÂN CHỦ Ở CƠ SỞ </a:t>
            </a:r>
            <a:endParaRPr lang="en-US" sz="2800" smtClean="0">
              <a:solidFill>
                <a:srgbClr val="2108B8"/>
              </a:solidFill>
              <a:latin typeface="Arial" pitchFamily="34" charset="0"/>
              <a:cs typeface="Arial" pitchFamily="34" charset="0"/>
            </a:endParaRPr>
          </a:p>
          <a:p>
            <a:r>
              <a:rPr lang="en-US" sz="2800" b="1" smtClean="0">
                <a:solidFill>
                  <a:srgbClr val="2108B8"/>
                </a:solidFill>
                <a:latin typeface="Arial" pitchFamily="34" charset="0"/>
                <a:cs typeface="Arial" pitchFamily="34" charset="0"/>
              </a:rPr>
              <a:t>NĂM 2016 - 2017</a:t>
            </a:r>
            <a:endParaRPr lang="en-US" sz="2800">
              <a:solidFill>
                <a:srgbClr val="2108B8"/>
              </a:solidFill>
              <a:latin typeface="Arial" pitchFamily="34" charset="0"/>
              <a:cs typeface="Arial" pitchFamily="34" charset="0"/>
            </a:endParaRPr>
          </a:p>
        </p:txBody>
      </p:sp>
    </p:spTree>
    <p:extLst>
      <p:ext uri="{BB962C8B-B14F-4D97-AF65-F5344CB8AC3E}">
        <p14:creationId xmlns:p14="http://schemas.microsoft.com/office/powerpoint/2010/main" val="1857985688"/>
      </p:ext>
    </p:extLst>
  </p:cSld>
  <p:clrMapOvr>
    <a:masterClrMapping/>
  </p:clrMapOvr>
  <mc:AlternateContent xmlns:mc="http://schemas.openxmlformats.org/markup-compatibility/2006" xmlns:p14="http://schemas.microsoft.com/office/powerpoint/2010/main">
    <mc:Choice Requires="p14">
      <p:transition spd="slow" p14:dur="1600">
        <p14:prism isContent="1" isInverted="1"/>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500"/>
                                        <p:tgtEl>
                                          <p:spTgt spid="4"/>
                                        </p:tgtEl>
                                      </p:cBhvr>
                                    </p:animEffect>
                                  </p:childTnLst>
                                </p:cTn>
                              </p:par>
                            </p:childTnLst>
                          </p:cTn>
                        </p:par>
                        <p:par>
                          <p:cTn id="8" fill="hold">
                            <p:stCondLst>
                              <p:cond delay="500"/>
                            </p:stCondLst>
                            <p:childTnLst>
                              <p:par>
                                <p:cTn id="9" presetID="10" presetClass="entr" presetSubtype="0" fill="hold" grpId="0" nodeType="afterEffect">
                                  <p:stCondLst>
                                    <p:cond delay="0"/>
                                  </p:stCondLst>
                                  <p:childTnLst>
                                    <p:set>
                                      <p:cBhvr>
                                        <p:cTn id="10" dur="1" fill="hold">
                                          <p:stCondLst>
                                            <p:cond delay="0"/>
                                          </p:stCondLst>
                                        </p:cTn>
                                        <p:tgtEl>
                                          <p:spTgt spid="3">
                                            <p:txEl>
                                              <p:pRg st="0" end="0"/>
                                            </p:txEl>
                                          </p:spTgt>
                                        </p:tgtEl>
                                        <p:attrNameLst>
                                          <p:attrName>style.visibility</p:attrName>
                                        </p:attrNameLst>
                                      </p:cBhvr>
                                      <p:to>
                                        <p:strVal val="visible"/>
                                      </p:to>
                                    </p:set>
                                    <p:animEffect transition="in" filter="fade">
                                      <p:cBhvr>
                                        <p:cTn id="11" dur="500"/>
                                        <p:tgtEl>
                                          <p:spTgt spid="3">
                                            <p:txEl>
                                              <p:pRg st="0" end="0"/>
                                            </p:txEl>
                                          </p:spTgt>
                                        </p:tgtEl>
                                      </p:cBhvr>
                                    </p:animEffect>
                                  </p:childTnLst>
                                </p:cTn>
                              </p:par>
                            </p:childTnLst>
                          </p:cTn>
                        </p:par>
                        <p:par>
                          <p:cTn id="12" fill="hold">
                            <p:stCondLst>
                              <p:cond delay="1000"/>
                            </p:stCondLst>
                            <p:childTnLst>
                              <p:par>
                                <p:cTn id="13" presetID="10" presetClass="entr" presetSubtype="0" fill="hold" grpId="0" nodeType="afterEffect">
                                  <p:stCondLst>
                                    <p:cond delay="0"/>
                                  </p:stCondLst>
                                  <p:childTnLst>
                                    <p:set>
                                      <p:cBhvr>
                                        <p:cTn id="14" dur="1" fill="hold">
                                          <p:stCondLst>
                                            <p:cond delay="0"/>
                                          </p:stCondLst>
                                        </p:cTn>
                                        <p:tgtEl>
                                          <p:spTgt spid="3">
                                            <p:txEl>
                                              <p:pRg st="1" end="1"/>
                                            </p:txEl>
                                          </p:spTgt>
                                        </p:tgtEl>
                                        <p:attrNameLst>
                                          <p:attrName>style.visibility</p:attrName>
                                        </p:attrNameLst>
                                      </p:cBhvr>
                                      <p:to>
                                        <p:strVal val="visible"/>
                                      </p:to>
                                    </p:set>
                                    <p:animEffect transition="in" filter="fade">
                                      <p:cBhvr>
                                        <p:cTn id="15" dur="500"/>
                                        <p:tgtEl>
                                          <p:spTgt spid="3">
                                            <p:txEl>
                                              <p:pRg st="1" end="1"/>
                                            </p:txEl>
                                          </p:spTgt>
                                        </p:tgtEl>
                                      </p:cBhvr>
                                    </p:animEffect>
                                  </p:childTnLst>
                                </p:cTn>
                              </p:par>
                            </p:childTnLst>
                          </p:cTn>
                        </p:par>
                        <p:par>
                          <p:cTn id="16" fill="hold">
                            <p:stCondLst>
                              <p:cond delay="1500"/>
                            </p:stCondLst>
                            <p:childTnLst>
                              <p:par>
                                <p:cTn id="17" presetID="10" presetClass="entr" presetSubtype="0" fill="hold" grpId="0" nodeType="after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animEffect transition="in" filter="fade">
                                      <p:cBhvr>
                                        <p:cTn id="19" dur="500"/>
                                        <p:tgtEl>
                                          <p:spTgt spid="3">
                                            <p:txEl>
                                              <p:pRg st="2" end="2"/>
                                            </p:txEl>
                                          </p:spTgt>
                                        </p:tgtEl>
                                      </p:cBhvr>
                                    </p:animEffect>
                                  </p:childTnLst>
                                </p:cTn>
                              </p:par>
                            </p:childTnLst>
                          </p:cTn>
                        </p:par>
                        <p:par>
                          <p:cTn id="20" fill="hold">
                            <p:stCondLst>
                              <p:cond delay="2000"/>
                            </p:stCondLst>
                            <p:childTnLst>
                              <p:par>
                                <p:cTn id="21" presetID="10" presetClass="entr" presetSubtype="0" fill="hold" grpId="0" nodeType="afterEffect">
                                  <p:stCondLst>
                                    <p:cond delay="0"/>
                                  </p:stCondLst>
                                  <p:childTnLst>
                                    <p:set>
                                      <p:cBhvr>
                                        <p:cTn id="22" dur="1" fill="hold">
                                          <p:stCondLst>
                                            <p:cond delay="0"/>
                                          </p:stCondLst>
                                        </p:cTn>
                                        <p:tgtEl>
                                          <p:spTgt spid="3">
                                            <p:txEl>
                                              <p:pRg st="3" end="3"/>
                                            </p:txEl>
                                          </p:spTgt>
                                        </p:tgtEl>
                                        <p:attrNameLst>
                                          <p:attrName>style.visibility</p:attrName>
                                        </p:attrNameLst>
                                      </p:cBhvr>
                                      <p:to>
                                        <p:strVal val="visible"/>
                                      </p:to>
                                    </p:set>
                                    <p:animEffect transition="in" filter="fade">
                                      <p:cBhvr>
                                        <p:cTn id="23" dur="500"/>
                                        <p:tgtEl>
                                          <p:spTgt spid="3">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3" grpId="0" uiExpand="1" build="p"/>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l"/>
            <a:r>
              <a:rPr lang="en-US" sz="3600" b="1">
                <a:solidFill>
                  <a:srgbClr val="FF0000"/>
                </a:solidFill>
                <a:latin typeface="Arial" pitchFamily="34" charset="0"/>
                <a:cs typeface="Arial" pitchFamily="34" charset="0"/>
              </a:rPr>
              <a:t>I. Đặc điểm tình </a:t>
            </a:r>
            <a:r>
              <a:rPr lang="en-US" sz="3600" b="1" smtClean="0">
                <a:solidFill>
                  <a:srgbClr val="FF0000"/>
                </a:solidFill>
                <a:latin typeface="Arial" pitchFamily="34" charset="0"/>
                <a:cs typeface="Arial" pitchFamily="34" charset="0"/>
              </a:rPr>
              <a:t>hình</a:t>
            </a:r>
            <a:endParaRPr lang="en-US" sz="3600">
              <a:solidFill>
                <a:srgbClr val="FF0000"/>
              </a:solidFill>
              <a:latin typeface="Arial" pitchFamily="34" charset="0"/>
              <a:cs typeface="Arial" pitchFamily="34" charset="0"/>
            </a:endParaRPr>
          </a:p>
        </p:txBody>
      </p:sp>
      <p:sp>
        <p:nvSpPr>
          <p:cNvPr id="3" name="Content Placeholder 2"/>
          <p:cNvSpPr>
            <a:spLocks noGrp="1"/>
          </p:cNvSpPr>
          <p:nvPr>
            <p:ph idx="1"/>
          </p:nvPr>
        </p:nvSpPr>
        <p:spPr>
          <a:xfrm>
            <a:off x="457200" y="1600200"/>
            <a:ext cx="8458200" cy="4525963"/>
          </a:xfrm>
        </p:spPr>
        <p:txBody>
          <a:bodyPr>
            <a:normAutofit/>
          </a:bodyPr>
          <a:lstStyle/>
          <a:p>
            <a:pPr marL="0" indent="0">
              <a:buNone/>
            </a:pPr>
            <a:r>
              <a:rPr lang="en-US" smtClean="0">
                <a:solidFill>
                  <a:srgbClr val="0523BB"/>
                </a:solidFill>
                <a:latin typeface="Arial" pitchFamily="34" charset="0"/>
                <a:cs typeface="Arial" pitchFamily="34" charset="0"/>
              </a:rPr>
              <a:t>- </a:t>
            </a:r>
            <a:r>
              <a:rPr lang="en-US">
                <a:solidFill>
                  <a:srgbClr val="0523BB"/>
                </a:solidFill>
                <a:latin typeface="Arial" pitchFamily="34" charset="0"/>
                <a:cs typeface="Arial" pitchFamily="34" charset="0"/>
              </a:rPr>
              <a:t>Tổng số CB-VC-NLĐ: </a:t>
            </a:r>
            <a:r>
              <a:rPr lang="en-US" smtClean="0">
                <a:solidFill>
                  <a:srgbClr val="FF0000"/>
                </a:solidFill>
                <a:latin typeface="Arial" pitchFamily="34" charset="0"/>
                <a:cs typeface="Arial" pitchFamily="34" charset="0"/>
              </a:rPr>
              <a:t>353</a:t>
            </a:r>
            <a:r>
              <a:rPr lang="en-US" smtClean="0">
                <a:solidFill>
                  <a:srgbClr val="0523BB"/>
                </a:solidFill>
                <a:latin typeface="Arial" pitchFamily="34" charset="0"/>
                <a:cs typeface="Arial" pitchFamily="34" charset="0"/>
              </a:rPr>
              <a:t> </a:t>
            </a:r>
            <a:r>
              <a:rPr lang="en-US">
                <a:solidFill>
                  <a:srgbClr val="0523BB"/>
                </a:solidFill>
                <a:latin typeface="Arial" pitchFamily="34" charset="0"/>
                <a:cs typeface="Arial" pitchFamily="34" charset="0"/>
              </a:rPr>
              <a:t>người</a:t>
            </a:r>
          </a:p>
          <a:p>
            <a:pPr marL="0" indent="0">
              <a:buNone/>
            </a:pPr>
            <a:r>
              <a:rPr lang="en-US">
                <a:solidFill>
                  <a:srgbClr val="0523BB"/>
                </a:solidFill>
                <a:latin typeface="Arial" pitchFamily="34" charset="0"/>
                <a:cs typeface="Arial" pitchFamily="34" charset="0"/>
              </a:rPr>
              <a:t>- Tổng số Đảng viên: </a:t>
            </a:r>
            <a:r>
              <a:rPr lang="en-US" smtClean="0">
                <a:solidFill>
                  <a:srgbClr val="0523BB"/>
                </a:solidFill>
                <a:latin typeface="Arial" pitchFamily="34" charset="0"/>
                <a:cs typeface="Arial" pitchFamily="34" charset="0"/>
              </a:rPr>
              <a:t> </a:t>
            </a:r>
            <a:r>
              <a:rPr lang="en-US" smtClean="0">
                <a:solidFill>
                  <a:srgbClr val="FF0000"/>
                </a:solidFill>
                <a:latin typeface="Arial" pitchFamily="34" charset="0"/>
                <a:cs typeface="Arial" pitchFamily="34" charset="0"/>
              </a:rPr>
              <a:t>64</a:t>
            </a:r>
            <a:r>
              <a:rPr lang="en-US" smtClean="0">
                <a:solidFill>
                  <a:srgbClr val="0523BB"/>
                </a:solidFill>
                <a:latin typeface="Arial" pitchFamily="34" charset="0"/>
                <a:cs typeface="Arial" pitchFamily="34" charset="0"/>
              </a:rPr>
              <a:t> </a:t>
            </a:r>
            <a:r>
              <a:rPr lang="en-US">
                <a:solidFill>
                  <a:srgbClr val="0523BB"/>
                </a:solidFill>
                <a:latin typeface="Arial" pitchFamily="34" charset="0"/>
                <a:cs typeface="Arial" pitchFamily="34" charset="0"/>
              </a:rPr>
              <a:t>Đảng viên </a:t>
            </a:r>
            <a:r>
              <a:rPr lang="en-US" smtClean="0">
                <a:solidFill>
                  <a:srgbClr val="0523BB"/>
                </a:solidFill>
                <a:latin typeface="Arial" pitchFamily="34" charset="0"/>
                <a:cs typeface="Arial" pitchFamily="34" charset="0"/>
              </a:rPr>
              <a:t> </a:t>
            </a:r>
            <a:r>
              <a:rPr lang="en-US">
                <a:solidFill>
                  <a:srgbClr val="0523BB"/>
                </a:solidFill>
                <a:latin typeface="Arial" pitchFamily="34" charset="0"/>
                <a:cs typeface="Arial" pitchFamily="34" charset="0"/>
              </a:rPr>
              <a:t>(Nữ: </a:t>
            </a:r>
            <a:r>
              <a:rPr lang="en-US">
                <a:solidFill>
                  <a:srgbClr val="FF0000"/>
                </a:solidFill>
                <a:latin typeface="Arial" pitchFamily="34" charset="0"/>
                <a:cs typeface="Arial" pitchFamily="34" charset="0"/>
              </a:rPr>
              <a:t>21</a:t>
            </a:r>
            <a:r>
              <a:rPr lang="en-US">
                <a:solidFill>
                  <a:srgbClr val="0523BB"/>
                </a:solidFill>
                <a:latin typeface="Arial" pitchFamily="34" charset="0"/>
                <a:cs typeface="Arial" pitchFamily="34" charset="0"/>
              </a:rPr>
              <a:t>)</a:t>
            </a:r>
          </a:p>
          <a:p>
            <a:pPr marL="0" indent="0">
              <a:buNone/>
            </a:pPr>
            <a:r>
              <a:rPr lang="en-US">
                <a:solidFill>
                  <a:srgbClr val="0523BB"/>
                </a:solidFill>
                <a:latin typeface="Arial" pitchFamily="34" charset="0"/>
                <a:cs typeface="Arial" pitchFamily="34" charset="0"/>
              </a:rPr>
              <a:t>- Tổng số chi </a:t>
            </a:r>
            <a:r>
              <a:rPr lang="en-US" smtClean="0">
                <a:solidFill>
                  <a:srgbClr val="0523BB"/>
                </a:solidFill>
                <a:latin typeface="Arial" pitchFamily="34" charset="0"/>
                <a:cs typeface="Arial" pitchFamily="34" charset="0"/>
              </a:rPr>
              <a:t>bộ: </a:t>
            </a:r>
            <a:r>
              <a:rPr lang="en-US" smtClean="0">
                <a:solidFill>
                  <a:srgbClr val="FF0000"/>
                </a:solidFill>
                <a:latin typeface="Arial" pitchFamily="34" charset="0"/>
                <a:cs typeface="Arial" pitchFamily="34" charset="0"/>
              </a:rPr>
              <a:t>04</a:t>
            </a:r>
            <a:endParaRPr lang="en-US">
              <a:solidFill>
                <a:srgbClr val="FF0000"/>
              </a:solidFill>
              <a:latin typeface="Arial" pitchFamily="34" charset="0"/>
              <a:cs typeface="Arial" pitchFamily="34" charset="0"/>
            </a:endParaRPr>
          </a:p>
          <a:p>
            <a:pPr marL="0" indent="0">
              <a:buNone/>
            </a:pPr>
            <a:r>
              <a:rPr lang="en-US">
                <a:solidFill>
                  <a:srgbClr val="0523BB"/>
                </a:solidFill>
                <a:latin typeface="Arial" pitchFamily="34" charset="0"/>
                <a:cs typeface="Arial" pitchFamily="34" charset="0"/>
              </a:rPr>
              <a:t>- Trình độ Lý luận chính trị: </a:t>
            </a:r>
          </a:p>
          <a:p>
            <a:pPr marL="0" indent="0">
              <a:buNone/>
              <a:tabLst>
                <a:tab pos="1146175" algn="l"/>
                <a:tab pos="4803775" algn="l"/>
              </a:tabLst>
            </a:pPr>
            <a:r>
              <a:rPr lang="en-US">
                <a:solidFill>
                  <a:srgbClr val="0523BB"/>
                </a:solidFill>
                <a:latin typeface="Arial" pitchFamily="34" charset="0"/>
                <a:cs typeface="Arial" pitchFamily="34" charset="0"/>
              </a:rPr>
              <a:t>	</a:t>
            </a:r>
            <a:r>
              <a:rPr lang="en-US" smtClean="0">
                <a:solidFill>
                  <a:srgbClr val="0523BB"/>
                </a:solidFill>
                <a:latin typeface="Arial" pitchFamily="34" charset="0"/>
                <a:cs typeface="Arial" pitchFamily="34" charset="0"/>
              </a:rPr>
              <a:t>+ </a:t>
            </a:r>
            <a:r>
              <a:rPr lang="en-US">
                <a:solidFill>
                  <a:srgbClr val="0523BB"/>
                </a:solidFill>
                <a:latin typeface="Arial" pitchFamily="34" charset="0"/>
                <a:cs typeface="Arial" pitchFamily="34" charset="0"/>
              </a:rPr>
              <a:t>Cử nhân, cao cấp: </a:t>
            </a:r>
            <a:r>
              <a:rPr lang="en-US" smtClean="0">
                <a:solidFill>
                  <a:srgbClr val="0523BB"/>
                </a:solidFill>
                <a:latin typeface="Arial" pitchFamily="34" charset="0"/>
                <a:cs typeface="Arial" pitchFamily="34" charset="0"/>
              </a:rPr>
              <a:t> </a:t>
            </a:r>
            <a:r>
              <a:rPr lang="en-US" smtClean="0">
                <a:solidFill>
                  <a:srgbClr val="FF0000"/>
                </a:solidFill>
                <a:latin typeface="Arial" pitchFamily="34" charset="0"/>
                <a:cs typeface="Arial" pitchFamily="34" charset="0"/>
              </a:rPr>
              <a:t>06</a:t>
            </a:r>
            <a:endParaRPr lang="en-US">
              <a:solidFill>
                <a:srgbClr val="FF0000"/>
              </a:solidFill>
              <a:latin typeface="Arial" pitchFamily="34" charset="0"/>
              <a:cs typeface="Arial" pitchFamily="34" charset="0"/>
            </a:endParaRPr>
          </a:p>
          <a:p>
            <a:pPr marL="0" indent="0">
              <a:buNone/>
              <a:tabLst>
                <a:tab pos="1146175" algn="l"/>
                <a:tab pos="4803775" algn="l"/>
              </a:tabLst>
            </a:pPr>
            <a:r>
              <a:rPr lang="en-US" smtClean="0">
                <a:solidFill>
                  <a:srgbClr val="0523BB"/>
                </a:solidFill>
                <a:latin typeface="Arial" pitchFamily="34" charset="0"/>
                <a:cs typeface="Arial" pitchFamily="34" charset="0"/>
              </a:rPr>
              <a:t>	+ </a:t>
            </a:r>
            <a:r>
              <a:rPr lang="en-US">
                <a:solidFill>
                  <a:srgbClr val="0523BB"/>
                </a:solidFill>
                <a:latin typeface="Arial" pitchFamily="34" charset="0"/>
                <a:cs typeface="Arial" pitchFamily="34" charset="0"/>
              </a:rPr>
              <a:t>Trung </a:t>
            </a:r>
            <a:r>
              <a:rPr lang="en-US" smtClean="0">
                <a:solidFill>
                  <a:srgbClr val="0523BB"/>
                </a:solidFill>
                <a:latin typeface="Arial" pitchFamily="34" charset="0"/>
                <a:cs typeface="Arial" pitchFamily="34" charset="0"/>
              </a:rPr>
              <a:t>cấp: 	  </a:t>
            </a:r>
            <a:r>
              <a:rPr lang="en-US" smtClean="0">
                <a:solidFill>
                  <a:srgbClr val="FF0000"/>
                </a:solidFill>
                <a:latin typeface="Arial" pitchFamily="34" charset="0"/>
                <a:cs typeface="Arial" pitchFamily="34" charset="0"/>
              </a:rPr>
              <a:t>25</a:t>
            </a:r>
            <a:endParaRPr lang="en-US">
              <a:solidFill>
                <a:srgbClr val="FF0000"/>
              </a:solidFill>
              <a:latin typeface="Arial" pitchFamily="34" charset="0"/>
              <a:cs typeface="Arial" pitchFamily="34" charset="0"/>
            </a:endParaRPr>
          </a:p>
          <a:p>
            <a:pPr marL="0" indent="0">
              <a:buNone/>
            </a:pPr>
            <a:r>
              <a:rPr lang="en-US">
                <a:solidFill>
                  <a:srgbClr val="0523BB"/>
                </a:solidFill>
                <a:latin typeface="Arial" pitchFamily="34" charset="0"/>
                <a:cs typeface="Arial" pitchFamily="34" charset="0"/>
              </a:rPr>
              <a:t>- Số cảm tình Đảng: 	</a:t>
            </a:r>
            <a:r>
              <a:rPr lang="en-US" smtClean="0">
                <a:solidFill>
                  <a:srgbClr val="0523BB"/>
                </a:solidFill>
                <a:latin typeface="Arial" pitchFamily="34" charset="0"/>
                <a:cs typeface="Arial" pitchFamily="34" charset="0"/>
              </a:rPr>
              <a:t>    </a:t>
            </a:r>
            <a:r>
              <a:rPr lang="en-US" smtClean="0">
                <a:solidFill>
                  <a:srgbClr val="FF0000"/>
                </a:solidFill>
                <a:latin typeface="Arial" pitchFamily="34" charset="0"/>
                <a:cs typeface="Arial" pitchFamily="34" charset="0"/>
              </a:rPr>
              <a:t>17</a:t>
            </a:r>
            <a:endParaRPr lang="en-US">
              <a:solidFill>
                <a:srgbClr val="FF0000"/>
              </a:solidFill>
              <a:latin typeface="Arial" pitchFamily="34" charset="0"/>
              <a:cs typeface="Arial" pitchFamily="34" charset="0"/>
            </a:endParaRPr>
          </a:p>
        </p:txBody>
      </p:sp>
    </p:spTree>
    <p:extLst>
      <p:ext uri="{BB962C8B-B14F-4D97-AF65-F5344CB8AC3E}">
        <p14:creationId xmlns:p14="http://schemas.microsoft.com/office/powerpoint/2010/main" val="2225966047"/>
      </p:ext>
    </p:extLst>
  </p:cSld>
  <p:clrMapOvr>
    <a:masterClrMapping/>
  </p:clrMapOvr>
  <mc:AlternateContent xmlns:mc="http://schemas.openxmlformats.org/markup-compatibility/2006">
    <mc:Choice xmlns:p14="http://schemas.microsoft.com/office/powerpoint/2010/main" Requires="p14">
      <p:transition spd="slow">
        <p14:flash/>
      </p:transition>
    </mc:Choice>
    <mc:Fallback>
      <p:transition spd="slow">
        <p:fade/>
      </p:transition>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04800" y="274638"/>
            <a:ext cx="9067800" cy="1143000"/>
          </a:xfrm>
        </p:spPr>
        <p:txBody>
          <a:bodyPr>
            <a:normAutofit/>
          </a:bodyPr>
          <a:lstStyle/>
          <a:p>
            <a:pPr algn="l"/>
            <a:r>
              <a:rPr lang="en-US" sz="3600" b="1">
                <a:solidFill>
                  <a:srgbClr val="FF0000"/>
                </a:solidFill>
                <a:latin typeface="Arial" pitchFamily="34" charset="0"/>
                <a:cs typeface="Arial" pitchFamily="34" charset="0"/>
              </a:rPr>
              <a:t>II. Các căn cứ để thực hiện nhiệm vụ</a:t>
            </a:r>
            <a:endParaRPr lang="en-US" sz="3600">
              <a:solidFill>
                <a:srgbClr val="FF0000"/>
              </a:solidFill>
              <a:latin typeface="Arial" pitchFamily="34" charset="0"/>
              <a:cs typeface="Arial" pitchFamily="34" charset="0"/>
            </a:endParaRPr>
          </a:p>
        </p:txBody>
      </p:sp>
      <p:sp>
        <p:nvSpPr>
          <p:cNvPr id="3" name="Content Placeholder 2"/>
          <p:cNvSpPr>
            <a:spLocks noGrp="1"/>
          </p:cNvSpPr>
          <p:nvPr>
            <p:ph idx="1"/>
          </p:nvPr>
        </p:nvSpPr>
        <p:spPr>
          <a:xfrm>
            <a:off x="457200" y="1371600"/>
            <a:ext cx="8229600" cy="4525963"/>
          </a:xfrm>
        </p:spPr>
        <p:txBody>
          <a:bodyPr>
            <a:noAutofit/>
          </a:bodyPr>
          <a:lstStyle/>
          <a:p>
            <a:pPr marL="0" indent="0" algn="just">
              <a:buNone/>
            </a:pPr>
            <a:r>
              <a:rPr lang="en-US">
                <a:solidFill>
                  <a:srgbClr val="0523BB"/>
                </a:solidFill>
                <a:latin typeface="Arial" pitchFamily="34" charset="0"/>
                <a:cs typeface="Arial" pitchFamily="34" charset="0"/>
              </a:rPr>
              <a:t>+ Nghị quyết số 25-NQ/TW ngày 3 tháng 6 năm 2013 của Ban Chấp hành Trung ương khóa XI về “tăng cường và đổi mới sự lãnh đạo của đảng đối với công tác dân vận trong tình hình mới”.</a:t>
            </a:r>
          </a:p>
          <a:p>
            <a:pPr marL="0" indent="0" algn="just">
              <a:buNone/>
            </a:pPr>
            <a:r>
              <a:rPr lang="en-US">
                <a:solidFill>
                  <a:srgbClr val="0523BB"/>
                </a:solidFill>
                <a:latin typeface="Arial" pitchFamily="34" charset="0"/>
                <a:cs typeface="Arial" pitchFamily="34" charset="0"/>
              </a:rPr>
              <a:t>+ Nghị định số 04/2015/NĐ-CP ngày 9 tháng 01 năm 2015 của Chính phủ quy định về thực hiện dân chủ trong hoạt động của cơ quan hành chính nhà nước và đơn vị sự nghiệp công lập.</a:t>
            </a:r>
          </a:p>
        </p:txBody>
      </p:sp>
    </p:spTree>
    <p:extLst>
      <p:ext uri="{BB962C8B-B14F-4D97-AF65-F5344CB8AC3E}">
        <p14:creationId xmlns:p14="http://schemas.microsoft.com/office/powerpoint/2010/main" val="2959237717"/>
      </p:ext>
    </p:extLst>
  </p:cSld>
  <p:clrMapOvr>
    <a:masterClrMapping/>
  </p:clrMapOvr>
  <mc:AlternateContent xmlns:mc="http://schemas.openxmlformats.org/markup-compatibility/2006">
    <mc:Choice xmlns:p14="http://schemas.microsoft.com/office/powerpoint/2010/main" Requires="p14">
      <p:transition spd="slow">
        <p14:flash/>
      </p:transition>
    </mc:Choice>
    <mc:Fallback>
      <p:transition spd="slow">
        <p:fade/>
      </p:transition>
    </mc:Fallback>
  </mc:AlternateContent>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609600"/>
            <a:ext cx="8229600" cy="5867400"/>
          </a:xfrm>
        </p:spPr>
        <p:txBody>
          <a:bodyPr>
            <a:normAutofit/>
          </a:bodyPr>
          <a:lstStyle/>
          <a:p>
            <a:pPr marL="0" indent="0" algn="just">
              <a:buNone/>
            </a:pPr>
            <a:r>
              <a:rPr lang="en-US" smtClean="0">
                <a:solidFill>
                  <a:srgbClr val="0523BB"/>
                </a:solidFill>
                <a:latin typeface="Arial" pitchFamily="34" charset="0"/>
                <a:cs typeface="Arial" pitchFamily="34" charset="0"/>
              </a:rPr>
              <a:t>+ </a:t>
            </a:r>
            <a:r>
              <a:rPr lang="en-US">
                <a:solidFill>
                  <a:srgbClr val="0523BB"/>
                </a:solidFill>
                <a:latin typeface="Arial" pitchFamily="34" charset="0"/>
                <a:cs typeface="Arial" pitchFamily="34" charset="0"/>
              </a:rPr>
              <a:t>Kế hoạch số 19-KH/ĐU ngày 26 tháng 01 năm 2016 của Đảng ủy Sở Giáo dục và Đào tạo thực hiện Công tác Dân vận và Quy chế dân chủ ở cơ sở năm 2016 trong Đảng bộ Sở Giáo dục và Đào tạo TP. Hồ Chí Minh.</a:t>
            </a:r>
          </a:p>
          <a:p>
            <a:pPr marL="0" indent="0" algn="just">
              <a:buNone/>
            </a:pPr>
            <a:r>
              <a:rPr lang="en-US" smtClean="0">
                <a:solidFill>
                  <a:srgbClr val="0523BB"/>
                </a:solidFill>
                <a:latin typeface="Arial" pitchFamily="34" charset="0"/>
                <a:cs typeface="Arial" pitchFamily="34" charset="0"/>
              </a:rPr>
              <a:t>+ </a:t>
            </a:r>
            <a:r>
              <a:rPr lang="en-US">
                <a:solidFill>
                  <a:srgbClr val="0523BB"/>
                </a:solidFill>
                <a:latin typeface="Arial" pitchFamily="34" charset="0"/>
                <a:cs typeface="Arial" pitchFamily="34" charset="0"/>
              </a:rPr>
              <a:t>Kế hoạch số 31-KH/ĐU ngày 25 tháng 7 năm 2016 của Đảng ủy Sở Giáo dục và Đào tạo tổ chức Lễ kỷ niệm 86 năm Ngày truyền thống công tác Dân vận của Đảng (15/10/1930-15/10/2016) và tuyên dương khen thưởng điển hình “Dân vận khéo”.</a:t>
            </a:r>
          </a:p>
          <a:p>
            <a:pPr algn="just"/>
            <a:endParaRPr lang="en-US">
              <a:solidFill>
                <a:srgbClr val="0523BB"/>
              </a:solidFill>
              <a:latin typeface="Arial" pitchFamily="34" charset="0"/>
              <a:cs typeface="Arial" pitchFamily="34" charset="0"/>
            </a:endParaRPr>
          </a:p>
        </p:txBody>
      </p:sp>
    </p:spTree>
    <p:extLst>
      <p:ext uri="{BB962C8B-B14F-4D97-AF65-F5344CB8AC3E}">
        <p14:creationId xmlns:p14="http://schemas.microsoft.com/office/powerpoint/2010/main" val="437737661"/>
      </p:ext>
    </p:extLst>
  </p:cSld>
  <p:clrMapOvr>
    <a:masterClrMapping/>
  </p:clrMapOvr>
  <mc:AlternateContent xmlns:mc="http://schemas.openxmlformats.org/markup-compatibility/2006" xmlns:p14="http://schemas.microsoft.com/office/powerpoint/2010/main">
    <mc:Choice Requires="p14">
      <p:transition spd="slow" p14:dur="1600">
        <p14:prism isContent="1" isInverted="1"/>
      </p:transition>
    </mc:Choice>
    <mc:Fallback xmlns="">
      <p:transition spd="slow">
        <p:fade/>
      </p:transition>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81000" y="304800"/>
            <a:ext cx="8229600" cy="4525963"/>
          </a:xfrm>
        </p:spPr>
        <p:txBody>
          <a:bodyPr>
            <a:noAutofit/>
          </a:bodyPr>
          <a:lstStyle/>
          <a:p>
            <a:pPr marL="0" indent="0" algn="just">
              <a:buNone/>
            </a:pPr>
            <a:r>
              <a:rPr lang="en-US">
                <a:solidFill>
                  <a:srgbClr val="0523BB"/>
                </a:solidFill>
                <a:latin typeface="Arial" pitchFamily="34" charset="0"/>
                <a:cs typeface="Arial" pitchFamily="34" charset="0"/>
              </a:rPr>
              <a:t>+ Kế hoạch số 41-KH/ĐU ngày 01 tháng 12 năm 2016 của Đảng ủy SGD &amp; ĐT về phát động phong trào thi đua “Dân vận khéo” năm 2017 trong toàn Đảng bộ SGD &amp; ĐT </a:t>
            </a:r>
            <a:r>
              <a:rPr lang="en-US" smtClean="0">
                <a:solidFill>
                  <a:srgbClr val="0523BB"/>
                </a:solidFill>
                <a:latin typeface="Arial" pitchFamily="34" charset="0"/>
                <a:cs typeface="Arial" pitchFamily="34" charset="0"/>
              </a:rPr>
              <a:t>TP. Hồ </a:t>
            </a:r>
            <a:r>
              <a:rPr lang="en-US">
                <a:solidFill>
                  <a:srgbClr val="0523BB"/>
                </a:solidFill>
                <a:latin typeface="Arial" pitchFamily="34" charset="0"/>
                <a:cs typeface="Arial" pitchFamily="34" charset="0"/>
              </a:rPr>
              <a:t>Chí Minh nhân kỷ niệm 87 năm ngày Truyền thống công tác Dân vận của Đảng (15/10/1930-15/10/10/2017).</a:t>
            </a:r>
          </a:p>
          <a:p>
            <a:pPr marL="0" indent="0" algn="just">
              <a:buNone/>
            </a:pPr>
            <a:r>
              <a:rPr lang="en-US" smtClean="0">
                <a:solidFill>
                  <a:srgbClr val="0523BB"/>
                </a:solidFill>
                <a:latin typeface="Arial" pitchFamily="34" charset="0"/>
                <a:cs typeface="Arial" pitchFamily="34" charset="0"/>
              </a:rPr>
              <a:t>+ </a:t>
            </a:r>
            <a:r>
              <a:rPr lang="en-US">
                <a:solidFill>
                  <a:srgbClr val="0523BB"/>
                </a:solidFill>
                <a:latin typeface="Arial" pitchFamily="34" charset="0"/>
                <a:cs typeface="Arial" pitchFamily="34" charset="0"/>
              </a:rPr>
              <a:t>Kế hoạch số 50-KH/ĐU ngày 08 tháng 3 năm 2017 của Đảng ủy SGD &amp; ĐT về thực hiện Công tác Dân vận và Quy chế dân chủ ở cơ sở năm 2017 trong Đảng bộ </a:t>
            </a:r>
            <a:r>
              <a:rPr lang="en-US" smtClean="0">
                <a:solidFill>
                  <a:srgbClr val="0523BB"/>
                </a:solidFill>
                <a:latin typeface="Arial" pitchFamily="34" charset="0"/>
                <a:cs typeface="Arial" pitchFamily="34" charset="0"/>
              </a:rPr>
              <a:t>Sở Giáo dục và Đào tạo </a:t>
            </a:r>
            <a:r>
              <a:rPr lang="en-US" smtClean="0">
                <a:solidFill>
                  <a:srgbClr val="0523BB"/>
                </a:solidFill>
                <a:latin typeface="Arial" pitchFamily="34" charset="0"/>
                <a:cs typeface="Arial" pitchFamily="34" charset="0"/>
              </a:rPr>
              <a:t>TP. </a:t>
            </a:r>
            <a:r>
              <a:rPr lang="en-US">
                <a:solidFill>
                  <a:srgbClr val="0523BB"/>
                </a:solidFill>
                <a:latin typeface="Arial" pitchFamily="34" charset="0"/>
                <a:cs typeface="Arial" pitchFamily="34" charset="0"/>
              </a:rPr>
              <a:t>Hồ chí Minh.</a:t>
            </a:r>
          </a:p>
        </p:txBody>
      </p:sp>
    </p:spTree>
    <p:extLst>
      <p:ext uri="{BB962C8B-B14F-4D97-AF65-F5344CB8AC3E}">
        <p14:creationId xmlns:p14="http://schemas.microsoft.com/office/powerpoint/2010/main" val="3203248297"/>
      </p:ext>
    </p:extLst>
  </p:cSld>
  <p:clrMapOvr>
    <a:masterClrMapping/>
  </p:clrMapOvr>
  <mc:AlternateContent xmlns:mc="http://schemas.openxmlformats.org/markup-compatibility/2006" xmlns:p14="http://schemas.microsoft.com/office/powerpoint/2010/main">
    <mc:Choice Requires="p14">
      <p:transition spd="slow" p14:dur="1600">
        <p14:prism isContent="1" isInverted="1"/>
      </p:transition>
    </mc:Choice>
    <mc:Fallback xmlns="">
      <p:transition spd="slow">
        <p:fade/>
      </p:transition>
    </mc:Fallback>
  </mc:AlternateContent>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762000"/>
            <a:ext cx="8229600" cy="1143000"/>
          </a:xfrm>
        </p:spPr>
        <p:txBody>
          <a:bodyPr>
            <a:noAutofit/>
          </a:bodyPr>
          <a:lstStyle/>
          <a:p>
            <a:pPr algn="just"/>
            <a:r>
              <a:rPr lang="en-US" sz="3200" b="1">
                <a:solidFill>
                  <a:srgbClr val="FF0000"/>
                </a:solidFill>
                <a:latin typeface="Arial" pitchFamily="34" charset="0"/>
                <a:cs typeface="Arial" pitchFamily="34" charset="0"/>
              </a:rPr>
              <a:t>III. Kết quả lãnh đạo và thực </a:t>
            </a:r>
            <a:r>
              <a:rPr lang="en-US" sz="3200" b="1" smtClean="0">
                <a:solidFill>
                  <a:srgbClr val="FF0000"/>
                </a:solidFill>
                <a:latin typeface="Arial" pitchFamily="34" charset="0"/>
                <a:cs typeface="Arial" pitchFamily="34" charset="0"/>
              </a:rPr>
              <a:t>hiện.</a:t>
            </a:r>
            <a:br>
              <a:rPr lang="en-US" sz="3200" b="1" smtClean="0">
                <a:solidFill>
                  <a:srgbClr val="FF0000"/>
                </a:solidFill>
                <a:latin typeface="Arial" pitchFamily="34" charset="0"/>
                <a:cs typeface="Arial" pitchFamily="34" charset="0"/>
              </a:rPr>
            </a:br>
            <a:r>
              <a:rPr lang="en-US" sz="3200" b="1" smtClean="0">
                <a:solidFill>
                  <a:srgbClr val="FF0000"/>
                </a:solidFill>
                <a:latin typeface="Arial" pitchFamily="34" charset="0"/>
                <a:cs typeface="Arial" pitchFamily="34" charset="0"/>
              </a:rPr>
              <a:t>1</a:t>
            </a:r>
            <a:r>
              <a:rPr lang="en-US" sz="3200" b="1">
                <a:solidFill>
                  <a:srgbClr val="FF0000"/>
                </a:solidFill>
                <a:latin typeface="Arial" pitchFamily="34" charset="0"/>
                <a:cs typeface="Arial" pitchFamily="34" charset="0"/>
              </a:rPr>
              <a:t>/ Việc triển khai, quán triệt những văn bản của cấp trên và cấp mình cho đảng viên và quần chúng đối với công tác </a:t>
            </a:r>
            <a:r>
              <a:rPr lang="en-US" sz="3200" b="1" smtClean="0">
                <a:solidFill>
                  <a:srgbClr val="FF0000"/>
                </a:solidFill>
                <a:latin typeface="Arial" pitchFamily="34" charset="0"/>
                <a:cs typeface="Arial" pitchFamily="34" charset="0"/>
              </a:rPr>
              <a:t>DV </a:t>
            </a:r>
            <a:r>
              <a:rPr lang="en-US" sz="3200" b="1">
                <a:solidFill>
                  <a:srgbClr val="FF0000"/>
                </a:solidFill>
                <a:latin typeface="Arial" pitchFamily="34" charset="0"/>
                <a:cs typeface="Arial" pitchFamily="34" charset="0"/>
              </a:rPr>
              <a:t>và thực hiện </a:t>
            </a:r>
            <a:r>
              <a:rPr lang="en-US" sz="3200" b="1" smtClean="0">
                <a:solidFill>
                  <a:srgbClr val="FF0000"/>
                </a:solidFill>
                <a:latin typeface="Arial" pitchFamily="34" charset="0"/>
                <a:cs typeface="Arial" pitchFamily="34" charset="0"/>
              </a:rPr>
              <a:t>QCDCCS:</a:t>
            </a:r>
            <a:endParaRPr lang="en-US" sz="3200">
              <a:solidFill>
                <a:srgbClr val="FF0000"/>
              </a:solidFill>
              <a:latin typeface="Arial" pitchFamily="34" charset="0"/>
              <a:cs typeface="Arial" pitchFamily="34" charset="0"/>
            </a:endParaRPr>
          </a:p>
        </p:txBody>
      </p:sp>
      <p:sp>
        <p:nvSpPr>
          <p:cNvPr id="3" name="Content Placeholder 2"/>
          <p:cNvSpPr>
            <a:spLocks noGrp="1"/>
          </p:cNvSpPr>
          <p:nvPr>
            <p:ph idx="1"/>
          </p:nvPr>
        </p:nvSpPr>
        <p:spPr>
          <a:xfrm>
            <a:off x="457200" y="2560637"/>
            <a:ext cx="8229600" cy="4525963"/>
          </a:xfrm>
        </p:spPr>
        <p:txBody>
          <a:bodyPr>
            <a:normAutofit lnSpcReduction="10000"/>
          </a:bodyPr>
          <a:lstStyle/>
          <a:p>
            <a:pPr marL="0" indent="0" algn="just">
              <a:buNone/>
            </a:pPr>
            <a:r>
              <a:rPr lang="en-US">
                <a:solidFill>
                  <a:srgbClr val="0523BB"/>
                </a:solidFill>
                <a:latin typeface="Arial" pitchFamily="34" charset="0"/>
                <a:cs typeface="Arial" pitchFamily="34" charset="0"/>
              </a:rPr>
              <a:t>+ Quyết định số 56-QĐ/ĐU ngày </a:t>
            </a:r>
            <a:r>
              <a:rPr lang="en-US" smtClean="0">
                <a:solidFill>
                  <a:srgbClr val="0523BB"/>
                </a:solidFill>
                <a:latin typeface="Arial" pitchFamily="34" charset="0"/>
                <a:cs typeface="Arial" pitchFamily="34" charset="0"/>
              </a:rPr>
              <a:t>19/5/2015 </a:t>
            </a:r>
            <a:r>
              <a:rPr lang="en-US">
                <a:solidFill>
                  <a:srgbClr val="0523BB"/>
                </a:solidFill>
                <a:latin typeface="Arial" pitchFamily="34" charset="0"/>
                <a:cs typeface="Arial" pitchFamily="34" charset="0"/>
              </a:rPr>
              <a:t>của Đảng bộ Trường </a:t>
            </a:r>
            <a:r>
              <a:rPr lang="en-US" smtClean="0">
                <a:solidFill>
                  <a:srgbClr val="0523BB"/>
                </a:solidFill>
                <a:latin typeface="Arial" pitchFamily="34" charset="0"/>
                <a:cs typeface="Arial" pitchFamily="34" charset="0"/>
              </a:rPr>
              <a:t>CĐKT </a:t>
            </a:r>
            <a:r>
              <a:rPr lang="en-US">
                <a:solidFill>
                  <a:srgbClr val="0523BB"/>
                </a:solidFill>
                <a:latin typeface="Arial" pitchFamily="34" charset="0"/>
                <a:cs typeface="Arial" pitchFamily="34" charset="0"/>
              </a:rPr>
              <a:t>Lý Tự Trọng TP. </a:t>
            </a:r>
            <a:r>
              <a:rPr lang="en-US" smtClean="0">
                <a:solidFill>
                  <a:srgbClr val="0523BB"/>
                </a:solidFill>
                <a:latin typeface="Arial" pitchFamily="34" charset="0"/>
                <a:cs typeface="Arial" pitchFamily="34" charset="0"/>
              </a:rPr>
              <a:t>HCM, </a:t>
            </a:r>
            <a:r>
              <a:rPr lang="en-US">
                <a:solidFill>
                  <a:srgbClr val="0523BB"/>
                </a:solidFill>
                <a:latin typeface="Arial" pitchFamily="34" charset="0"/>
                <a:cs typeface="Arial" pitchFamily="34" charset="0"/>
              </a:rPr>
              <a:t>về việc phân công nhiệm vụ các thành viên </a:t>
            </a:r>
            <a:r>
              <a:rPr lang="en-US" smtClean="0">
                <a:solidFill>
                  <a:srgbClr val="0523BB"/>
                </a:solidFill>
                <a:latin typeface="Arial" pitchFamily="34" charset="0"/>
                <a:cs typeface="Arial" pitchFamily="34" charset="0"/>
              </a:rPr>
              <a:t>BCH </a:t>
            </a:r>
            <a:r>
              <a:rPr lang="en-US">
                <a:solidFill>
                  <a:srgbClr val="0523BB"/>
                </a:solidFill>
                <a:latin typeface="Arial" pitchFamily="34" charset="0"/>
                <a:cs typeface="Arial" pitchFamily="34" charset="0"/>
              </a:rPr>
              <a:t>Đảng bộ Trường.</a:t>
            </a:r>
          </a:p>
          <a:p>
            <a:pPr marL="0" indent="0" algn="just">
              <a:buNone/>
            </a:pPr>
            <a:r>
              <a:rPr lang="en-US">
                <a:solidFill>
                  <a:srgbClr val="0523BB"/>
                </a:solidFill>
                <a:latin typeface="Arial" pitchFamily="34" charset="0"/>
                <a:cs typeface="Arial" pitchFamily="34" charset="0"/>
              </a:rPr>
              <a:t>+ Quyết định số 31-QĐ/ĐU ngày </a:t>
            </a:r>
            <a:r>
              <a:rPr lang="en-US" smtClean="0">
                <a:solidFill>
                  <a:srgbClr val="0523BB"/>
                </a:solidFill>
                <a:latin typeface="Arial" pitchFamily="34" charset="0"/>
                <a:cs typeface="Arial" pitchFamily="34" charset="0"/>
              </a:rPr>
              <a:t>18/8/2015 </a:t>
            </a:r>
            <a:r>
              <a:rPr lang="en-US">
                <a:solidFill>
                  <a:srgbClr val="0523BB"/>
                </a:solidFill>
                <a:latin typeface="Arial" pitchFamily="34" charset="0"/>
                <a:cs typeface="Arial" pitchFamily="34" charset="0"/>
              </a:rPr>
              <a:t>của Đảng bộ Trường </a:t>
            </a:r>
            <a:r>
              <a:rPr lang="en-US" smtClean="0">
                <a:solidFill>
                  <a:srgbClr val="0523BB"/>
                </a:solidFill>
                <a:latin typeface="Arial" pitchFamily="34" charset="0"/>
                <a:cs typeface="Arial" pitchFamily="34" charset="0"/>
              </a:rPr>
              <a:t>CĐKT </a:t>
            </a:r>
            <a:r>
              <a:rPr lang="en-US">
                <a:solidFill>
                  <a:srgbClr val="0523BB"/>
                </a:solidFill>
                <a:latin typeface="Arial" pitchFamily="34" charset="0"/>
                <a:cs typeface="Arial" pitchFamily="34" charset="0"/>
              </a:rPr>
              <a:t>Lý Tự Trọng TP. </a:t>
            </a:r>
            <a:r>
              <a:rPr lang="en-US" smtClean="0">
                <a:solidFill>
                  <a:srgbClr val="0523BB"/>
                </a:solidFill>
                <a:latin typeface="Arial" pitchFamily="34" charset="0"/>
                <a:cs typeface="Arial" pitchFamily="34" charset="0"/>
              </a:rPr>
              <a:t>HCM, </a:t>
            </a:r>
            <a:r>
              <a:rPr lang="en-US">
                <a:solidFill>
                  <a:srgbClr val="0523BB"/>
                </a:solidFill>
                <a:latin typeface="Arial" pitchFamily="34" charset="0"/>
                <a:cs typeface="Arial" pitchFamily="34" charset="0"/>
              </a:rPr>
              <a:t>về thành lập Ban Dân vận thuộc Đảng bộ Trường </a:t>
            </a:r>
            <a:r>
              <a:rPr lang="en-US" smtClean="0">
                <a:solidFill>
                  <a:srgbClr val="0523BB"/>
                </a:solidFill>
                <a:latin typeface="Arial" pitchFamily="34" charset="0"/>
                <a:cs typeface="Arial" pitchFamily="34" charset="0"/>
              </a:rPr>
              <a:t>CĐKT </a:t>
            </a:r>
            <a:r>
              <a:rPr lang="en-US">
                <a:solidFill>
                  <a:srgbClr val="0523BB"/>
                </a:solidFill>
                <a:latin typeface="Arial" pitchFamily="34" charset="0"/>
                <a:cs typeface="Arial" pitchFamily="34" charset="0"/>
              </a:rPr>
              <a:t>Lý Tự Trọng </a:t>
            </a:r>
            <a:r>
              <a:rPr lang="en-US" smtClean="0">
                <a:solidFill>
                  <a:srgbClr val="0523BB"/>
                </a:solidFill>
                <a:latin typeface="Arial" pitchFamily="34" charset="0"/>
                <a:cs typeface="Arial" pitchFamily="34" charset="0"/>
              </a:rPr>
              <a:t>TP.HCM </a:t>
            </a:r>
            <a:r>
              <a:rPr lang="en-US">
                <a:solidFill>
                  <a:srgbClr val="0523BB"/>
                </a:solidFill>
                <a:latin typeface="Arial" pitchFamily="34" charset="0"/>
                <a:cs typeface="Arial" pitchFamily="34" charset="0"/>
              </a:rPr>
              <a:t>(Nhiệm kỳ 2015 – 2020).</a:t>
            </a:r>
          </a:p>
        </p:txBody>
      </p:sp>
    </p:spTree>
    <p:extLst>
      <p:ext uri="{BB962C8B-B14F-4D97-AF65-F5344CB8AC3E}">
        <p14:creationId xmlns:p14="http://schemas.microsoft.com/office/powerpoint/2010/main" val="3754299125"/>
      </p:ext>
    </p:extLst>
  </p:cSld>
  <p:clrMapOvr>
    <a:masterClrMapping/>
  </p:clrMapOvr>
  <mc:AlternateContent xmlns:mc="http://schemas.openxmlformats.org/markup-compatibility/2006">
    <mc:Choice xmlns:p14="http://schemas.microsoft.com/office/powerpoint/2010/main" Requires="p14">
      <p:transition spd="slow">
        <p14:flash/>
      </p:transition>
    </mc:Choice>
    <mc:Fallback>
      <p:transition spd="slow">
        <p:fade/>
      </p:transition>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655637"/>
            <a:ext cx="8229600" cy="4525963"/>
          </a:xfrm>
        </p:spPr>
        <p:txBody>
          <a:bodyPr>
            <a:noAutofit/>
          </a:bodyPr>
          <a:lstStyle/>
          <a:p>
            <a:pPr marL="0" indent="0" algn="just">
              <a:buNone/>
            </a:pPr>
            <a:r>
              <a:rPr lang="en-US">
                <a:solidFill>
                  <a:srgbClr val="0523BB"/>
                </a:solidFill>
                <a:latin typeface="Arial" pitchFamily="34" charset="0"/>
                <a:cs typeface="Arial" pitchFamily="34" charset="0"/>
              </a:rPr>
              <a:t>+ Quyết định số 63-QĐ/ĐU ngày 15 tháng 10 năm 2015 của Đảng bộ Trường Cao đẳng Kỹ thuật Lý Tự Trọng TP. Hồ Chí Minh, về Ban hành Quy chế công tác dân vận trong hệ thống chính trị của Trường Cao đẳng Kỹ thuật Lý Tự Trọng TP. Hồ Chí Minh.</a:t>
            </a:r>
          </a:p>
          <a:p>
            <a:pPr marL="0" indent="0" algn="just">
              <a:buNone/>
            </a:pPr>
            <a:r>
              <a:rPr lang="en-US">
                <a:solidFill>
                  <a:srgbClr val="0523BB"/>
                </a:solidFill>
                <a:latin typeface="Arial" pitchFamily="34" charset="0"/>
                <a:cs typeface="Arial" pitchFamily="34" charset="0"/>
              </a:rPr>
              <a:t>+ Quyết định số 1927/QĐ-LTT ngày 22 tháng 12 năm 2015 của Trường Cao đẳng Kỹ thuật Lý Tự Trọng TP. Hồ Chí Minh, về việc ban hành Quy chế thực hiện dân chủ trong Nhà trường.</a:t>
            </a:r>
          </a:p>
        </p:txBody>
      </p:sp>
    </p:spTree>
    <p:extLst>
      <p:ext uri="{BB962C8B-B14F-4D97-AF65-F5344CB8AC3E}">
        <p14:creationId xmlns:p14="http://schemas.microsoft.com/office/powerpoint/2010/main" val="3097715182"/>
      </p:ext>
    </p:extLst>
  </p:cSld>
  <p:clrMapOvr>
    <a:masterClrMapping/>
  </p:clrMapOvr>
  <mc:AlternateContent xmlns:mc="http://schemas.openxmlformats.org/markup-compatibility/2006" xmlns:p14="http://schemas.microsoft.com/office/powerpoint/2010/main">
    <mc:Choice Requires="p14">
      <p:transition spd="slow" p14:dur="1600">
        <p14:prism isContent="1" isInverted="1"/>
      </p:transition>
    </mc:Choice>
    <mc:Fallback xmlns="">
      <p:transition spd="slow">
        <p:fade/>
      </p:transition>
    </mc:Fallback>
  </mc:AlternateContent>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579437"/>
            <a:ext cx="8229600" cy="4525963"/>
          </a:xfrm>
        </p:spPr>
        <p:txBody>
          <a:bodyPr>
            <a:noAutofit/>
          </a:bodyPr>
          <a:lstStyle/>
          <a:p>
            <a:pPr marL="0" indent="0" algn="just">
              <a:buNone/>
            </a:pPr>
            <a:r>
              <a:rPr lang="en-US">
                <a:solidFill>
                  <a:srgbClr val="0523BB"/>
                </a:solidFill>
                <a:latin typeface="Arial" pitchFamily="34" charset="0"/>
                <a:cs typeface="Arial" pitchFamily="34" charset="0"/>
              </a:rPr>
              <a:t>+ Kế hoạch số 47-KH/ĐU ngày 26 tháng 3 năm 2016 của Đảng bộ Trường </a:t>
            </a:r>
            <a:r>
              <a:rPr lang="en-US" smtClean="0">
                <a:solidFill>
                  <a:srgbClr val="0523BB"/>
                </a:solidFill>
                <a:latin typeface="Arial" pitchFamily="34" charset="0"/>
                <a:cs typeface="Arial" pitchFamily="34" charset="0"/>
              </a:rPr>
              <a:t>CĐKT </a:t>
            </a:r>
            <a:r>
              <a:rPr lang="en-US">
                <a:solidFill>
                  <a:srgbClr val="0523BB"/>
                </a:solidFill>
                <a:latin typeface="Arial" pitchFamily="34" charset="0"/>
                <a:cs typeface="Arial" pitchFamily="34" charset="0"/>
              </a:rPr>
              <a:t>Lý Tự Trọng TP. Hồ Chí Minh, thực hiện Công tác Dân vận và Quy chế dân chủ ở cơ sở năm 2016 trong Đảng bộ Trường CĐKT Lý Tự Trọng TP. Hồ Chí Minh.</a:t>
            </a:r>
          </a:p>
          <a:p>
            <a:pPr marL="0" indent="0" algn="just">
              <a:buNone/>
            </a:pPr>
            <a:r>
              <a:rPr lang="en-US">
                <a:solidFill>
                  <a:srgbClr val="0523BB"/>
                </a:solidFill>
                <a:latin typeface="Arial" pitchFamily="34" charset="0"/>
                <a:cs typeface="Arial" pitchFamily="34" charset="0"/>
              </a:rPr>
              <a:t>+ Báo cáo số 80-BC/ĐU ngày 02 tháng 6 năm 2016 của Đảng bộ Trường </a:t>
            </a:r>
            <a:r>
              <a:rPr lang="en-US" smtClean="0">
                <a:solidFill>
                  <a:srgbClr val="0523BB"/>
                </a:solidFill>
                <a:latin typeface="Arial" pitchFamily="34" charset="0"/>
                <a:cs typeface="Arial" pitchFamily="34" charset="0"/>
              </a:rPr>
              <a:t>CĐKT </a:t>
            </a:r>
            <a:r>
              <a:rPr lang="en-US">
                <a:solidFill>
                  <a:srgbClr val="0523BB"/>
                </a:solidFill>
                <a:latin typeface="Arial" pitchFamily="34" charset="0"/>
                <a:cs typeface="Arial" pitchFamily="34" charset="0"/>
              </a:rPr>
              <a:t>Lý Tự Trọng TP. Hồ Chí Minh, về báo cáo kết quả công tác dân vận và thực hiện quy chế dân chủ ở cơ sở 6 tháng đầu năm 2016.</a:t>
            </a:r>
          </a:p>
        </p:txBody>
      </p:sp>
    </p:spTree>
    <p:extLst>
      <p:ext uri="{BB962C8B-B14F-4D97-AF65-F5344CB8AC3E}">
        <p14:creationId xmlns:p14="http://schemas.microsoft.com/office/powerpoint/2010/main" val="641809359"/>
      </p:ext>
    </p:extLst>
  </p:cSld>
  <p:clrMapOvr>
    <a:masterClrMapping/>
  </p:clrMapOvr>
  <mc:AlternateContent xmlns:mc="http://schemas.openxmlformats.org/markup-compatibility/2006" xmlns:p14="http://schemas.microsoft.com/office/powerpoint/2010/main">
    <mc:Choice Requires="p14">
      <p:transition spd="slow" p14:dur="1600">
        <p14:prism isContent="1" isInverted="1"/>
      </p:transition>
    </mc:Choice>
    <mc:Fallback xmlns="">
      <p:transition spd="slow">
        <p:fade/>
      </p:transition>
    </mc:Fallback>
  </mc:AlternateContent>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579437"/>
            <a:ext cx="8229600" cy="4525963"/>
          </a:xfrm>
        </p:spPr>
        <p:txBody>
          <a:bodyPr>
            <a:noAutofit/>
          </a:bodyPr>
          <a:lstStyle/>
          <a:p>
            <a:pPr marL="0" indent="0" algn="just">
              <a:buNone/>
            </a:pPr>
            <a:r>
              <a:rPr lang="en-US">
                <a:solidFill>
                  <a:srgbClr val="0523BB"/>
                </a:solidFill>
                <a:latin typeface="Arial" pitchFamily="34" charset="0"/>
                <a:cs typeface="Arial" pitchFamily="34" charset="0"/>
              </a:rPr>
              <a:t>+ Kế hoạch số 119-KH/ĐU ngày 16 tháng 8 năm 2016 của Đảng bộ Trường CĐKT Lý Tự Trọng TP. Hồ Chí Minh, về việc tổ chức tuyên dương, khen thưởng điển hình “Dân vận khéo” năm 2016.</a:t>
            </a:r>
          </a:p>
          <a:p>
            <a:pPr marL="0" indent="0" algn="just">
              <a:buNone/>
            </a:pPr>
            <a:r>
              <a:rPr lang="en-US">
                <a:solidFill>
                  <a:srgbClr val="0523BB"/>
                </a:solidFill>
                <a:latin typeface="Arial" pitchFamily="34" charset="0"/>
                <a:cs typeface="Arial" pitchFamily="34" charset="0"/>
              </a:rPr>
              <a:t>+ Kế hoạch số 134-KH/ĐU ngày 27 tháng 9 năm 2016 của Đảng bộ Trường CĐKT Lý Tự Trọng TP. Hồ Chí Minh, tổ chức các hoạt động tuyên truyền kỷ niệm 86 năm Ngày truyền thống công tác Dân vận của Đảng (15/10/1930-15/10/2016).</a:t>
            </a:r>
          </a:p>
        </p:txBody>
      </p:sp>
    </p:spTree>
    <p:extLst>
      <p:ext uri="{BB962C8B-B14F-4D97-AF65-F5344CB8AC3E}">
        <p14:creationId xmlns:p14="http://schemas.microsoft.com/office/powerpoint/2010/main" val="2448280686"/>
      </p:ext>
    </p:extLst>
  </p:cSld>
  <p:clrMapOvr>
    <a:masterClrMapping/>
  </p:clrMapOvr>
  <mc:AlternateContent xmlns:mc="http://schemas.openxmlformats.org/markup-compatibility/2006" xmlns:p14="http://schemas.microsoft.com/office/powerpoint/2010/main">
    <mc:Choice Requires="p14">
      <p:transition spd="slow" p14:dur="1600">
        <p14:prism isContent="1" isInverted="1"/>
      </p:transition>
    </mc:Choice>
    <mc:Fallback xmlns="">
      <p:transition spd="slow">
        <p:fade/>
      </p:transition>
    </mc:Fallback>
  </mc:AlternateContent>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884237"/>
            <a:ext cx="8229600" cy="4525963"/>
          </a:xfrm>
        </p:spPr>
        <p:txBody>
          <a:bodyPr>
            <a:noAutofit/>
          </a:bodyPr>
          <a:lstStyle/>
          <a:p>
            <a:pPr marL="0" indent="0" algn="just">
              <a:buNone/>
            </a:pPr>
            <a:r>
              <a:rPr lang="en-US">
                <a:solidFill>
                  <a:srgbClr val="0523BB"/>
                </a:solidFill>
                <a:latin typeface="Arial" pitchFamily="34" charset="0"/>
                <a:cs typeface="Arial" pitchFamily="34" charset="0"/>
              </a:rPr>
              <a:t>+ Kế hoạch số 146-KH/ĐU ngày 08 tháng 11 năm 2016 của Đảng bộ Trường CĐKT Lý Tự Trọng TP. Hồ Chí Minh, về tổ chức Hội thi tìm hiểu Nghị quyết Đại hội Đảng bộ các cấp nhiệm kỳ 2015 – 2020.</a:t>
            </a:r>
          </a:p>
          <a:p>
            <a:pPr marL="0" indent="0" algn="just">
              <a:buNone/>
            </a:pPr>
            <a:r>
              <a:rPr lang="en-US">
                <a:solidFill>
                  <a:srgbClr val="0523BB"/>
                </a:solidFill>
                <a:latin typeface="Arial" pitchFamily="34" charset="0"/>
                <a:cs typeface="Arial" pitchFamily="34" charset="0"/>
              </a:rPr>
              <a:t>+ Báo cáo số 156-BC/ĐU ngày 22 tháng 11 năm 2016 của Đảng bộ Trường CĐKT Lý Tự Trọng TP. Hồ Chí Minh, kết quả thực hiện công tác Dân vận và quy chế dân chủ ở cơ sở năm 2016.</a:t>
            </a:r>
          </a:p>
        </p:txBody>
      </p:sp>
    </p:spTree>
    <p:extLst>
      <p:ext uri="{BB962C8B-B14F-4D97-AF65-F5344CB8AC3E}">
        <p14:creationId xmlns:p14="http://schemas.microsoft.com/office/powerpoint/2010/main" val="4173704864"/>
      </p:ext>
    </p:extLst>
  </p:cSld>
  <p:clrMapOvr>
    <a:masterClrMapping/>
  </p:clrMapOvr>
  <mc:AlternateContent xmlns:mc="http://schemas.openxmlformats.org/markup-compatibility/2006" xmlns:p14="http://schemas.microsoft.com/office/powerpoint/2010/main">
    <mc:Choice Requires="p14">
      <p:transition spd="slow" p14:dur="1600">
        <p14:prism isContent="1" isInverted="1"/>
      </p:transition>
    </mc:Choice>
    <mc:Fallback xmlns="">
      <p:transition spd="slow">
        <p:fade/>
      </p:transition>
    </mc:Fallback>
  </mc:AlternateContent>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579437"/>
            <a:ext cx="8229600" cy="4525963"/>
          </a:xfrm>
        </p:spPr>
        <p:txBody>
          <a:bodyPr>
            <a:noAutofit/>
          </a:bodyPr>
          <a:lstStyle/>
          <a:p>
            <a:pPr marL="0" indent="0" algn="just">
              <a:buNone/>
            </a:pPr>
            <a:r>
              <a:rPr lang="en-US">
                <a:solidFill>
                  <a:srgbClr val="0523BB"/>
                </a:solidFill>
                <a:latin typeface="Arial" pitchFamily="34" charset="0"/>
                <a:cs typeface="Arial" pitchFamily="34" charset="0"/>
              </a:rPr>
              <a:t>+ Quyết định số 1549/QĐ-LTT </a:t>
            </a:r>
            <a:r>
              <a:rPr lang="en-US" smtClean="0">
                <a:solidFill>
                  <a:srgbClr val="0523BB"/>
                </a:solidFill>
                <a:latin typeface="Arial" pitchFamily="34" charset="0"/>
                <a:cs typeface="Arial" pitchFamily="34" charset="0"/>
              </a:rPr>
              <a:t>ngày 02 </a:t>
            </a:r>
            <a:r>
              <a:rPr lang="en-US">
                <a:solidFill>
                  <a:srgbClr val="0523BB"/>
                </a:solidFill>
                <a:latin typeface="Arial" pitchFamily="34" charset="0"/>
                <a:cs typeface="Arial" pitchFamily="34" charset="0"/>
              </a:rPr>
              <a:t>tháng 12 năm 2016 của Trường CĐKT Lý Tự Trọng TP. Hồ Chí Minh, về việc ban hành Quy chế thực hiện </a:t>
            </a:r>
            <a:r>
              <a:rPr lang="en-US" smtClean="0">
                <a:solidFill>
                  <a:srgbClr val="0523BB"/>
                </a:solidFill>
                <a:latin typeface="Arial" pitchFamily="34" charset="0"/>
                <a:cs typeface="Arial" pitchFamily="34" charset="0"/>
              </a:rPr>
              <a:t>DC </a:t>
            </a:r>
            <a:r>
              <a:rPr lang="en-US">
                <a:solidFill>
                  <a:srgbClr val="0523BB"/>
                </a:solidFill>
                <a:latin typeface="Arial" pitchFamily="34" charset="0"/>
                <a:cs typeface="Arial" pitchFamily="34" charset="0"/>
              </a:rPr>
              <a:t>trong Nhà trường.</a:t>
            </a:r>
          </a:p>
          <a:p>
            <a:pPr marL="0" indent="0" algn="just">
              <a:buNone/>
            </a:pPr>
            <a:r>
              <a:rPr lang="en-US">
                <a:solidFill>
                  <a:srgbClr val="0523BB"/>
                </a:solidFill>
                <a:latin typeface="Arial" pitchFamily="34" charset="0"/>
                <a:cs typeface="Arial" pitchFamily="34" charset="0"/>
              </a:rPr>
              <a:t>+ Kế hoạch số 189-KH/ĐU ngày 15 tháng 12 năm 2016 của Đảng bộ Trường CĐKT Lý Tự Trọng TP. Hồ Chí Minh về phát động phong trào thi đua “Dân vận khéo” năm 2017 nhân dịp kỷ niệm 87 năm ngày Truyền thống công tác Dân vận của Đảng (15/10/1930-15/10/10/2017).</a:t>
            </a:r>
          </a:p>
        </p:txBody>
      </p:sp>
    </p:spTree>
    <p:extLst>
      <p:ext uri="{BB962C8B-B14F-4D97-AF65-F5344CB8AC3E}">
        <p14:creationId xmlns:p14="http://schemas.microsoft.com/office/powerpoint/2010/main" val="1028811862"/>
      </p:ext>
    </p:extLst>
  </p:cSld>
  <p:clrMapOvr>
    <a:masterClrMapping/>
  </p:clrMapOvr>
  <mc:AlternateContent xmlns:mc="http://schemas.openxmlformats.org/markup-compatibility/2006" xmlns:p14="http://schemas.microsoft.com/office/powerpoint/2010/main">
    <mc:Choice Requires="p14">
      <p:transition spd="slow" p14:dur="1600">
        <p14:prism isContent="1" isInverted="1"/>
      </p:transition>
    </mc:Choice>
    <mc:Fallback xmlns="">
      <p:transition spd="slow">
        <p:fade/>
      </p:transition>
    </mc:Fallback>
  </mc:AlternateContent>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427037"/>
            <a:ext cx="8229600" cy="4525963"/>
          </a:xfrm>
        </p:spPr>
        <p:txBody>
          <a:bodyPr>
            <a:noAutofit/>
          </a:bodyPr>
          <a:lstStyle/>
          <a:p>
            <a:pPr marL="0" indent="0" algn="just">
              <a:buNone/>
            </a:pPr>
            <a:r>
              <a:rPr lang="en-US" sz="3000">
                <a:solidFill>
                  <a:srgbClr val="0523BB"/>
                </a:solidFill>
                <a:latin typeface="Arial" pitchFamily="34" charset="0"/>
                <a:cs typeface="Arial" pitchFamily="34" charset="0"/>
              </a:rPr>
              <a:t>+ Quyết định số 193-QĐ/ĐU ngày </a:t>
            </a:r>
            <a:r>
              <a:rPr lang="en-US" sz="3000" smtClean="0">
                <a:solidFill>
                  <a:srgbClr val="0523BB"/>
                </a:solidFill>
                <a:latin typeface="Arial" pitchFamily="34" charset="0"/>
                <a:cs typeface="Arial" pitchFamily="34" charset="0"/>
              </a:rPr>
              <a:t>20/12/ </a:t>
            </a:r>
            <a:r>
              <a:rPr lang="en-US" sz="3000">
                <a:solidFill>
                  <a:srgbClr val="0523BB"/>
                </a:solidFill>
                <a:latin typeface="Arial" pitchFamily="34" charset="0"/>
                <a:cs typeface="Arial" pitchFamily="34" charset="0"/>
              </a:rPr>
              <a:t>2016 của Đảng bộ Trường CĐKT Lý Tự Trọng </a:t>
            </a:r>
            <a:r>
              <a:rPr lang="en-US" sz="3000" smtClean="0">
                <a:solidFill>
                  <a:srgbClr val="0523BB"/>
                </a:solidFill>
                <a:latin typeface="Arial" pitchFamily="34" charset="0"/>
                <a:cs typeface="Arial" pitchFamily="34" charset="0"/>
              </a:rPr>
              <a:t>TP. HCM về </a:t>
            </a:r>
            <a:r>
              <a:rPr lang="en-US" sz="3000">
                <a:solidFill>
                  <a:srgbClr val="0523BB"/>
                </a:solidFill>
                <a:latin typeface="Arial" pitchFamily="34" charset="0"/>
                <a:cs typeface="Arial" pitchFamily="34" charset="0"/>
              </a:rPr>
              <a:t>khen thưởng điển hình “Dân vận khéo” năm 2016 đối với tập thể, cá nhân.</a:t>
            </a:r>
          </a:p>
          <a:p>
            <a:pPr marL="0" indent="0" algn="just">
              <a:buNone/>
            </a:pPr>
            <a:r>
              <a:rPr lang="en-US" sz="3000">
                <a:solidFill>
                  <a:srgbClr val="0523BB"/>
                </a:solidFill>
                <a:latin typeface="Arial" pitchFamily="34" charset="0"/>
                <a:cs typeface="Arial" pitchFamily="34" charset="0"/>
              </a:rPr>
              <a:t>+ Kế hoạch số 05-KH/ĐU ngày </a:t>
            </a:r>
            <a:r>
              <a:rPr lang="en-US" sz="3000" smtClean="0">
                <a:solidFill>
                  <a:srgbClr val="0523BB"/>
                </a:solidFill>
                <a:latin typeface="Arial" pitchFamily="34" charset="0"/>
                <a:cs typeface="Arial" pitchFamily="34" charset="0"/>
              </a:rPr>
              <a:t>07/3/2017 </a:t>
            </a:r>
            <a:r>
              <a:rPr lang="en-US" sz="3000">
                <a:solidFill>
                  <a:srgbClr val="0523BB"/>
                </a:solidFill>
                <a:latin typeface="Arial" pitchFamily="34" charset="0"/>
                <a:cs typeface="Arial" pitchFamily="34" charset="0"/>
              </a:rPr>
              <a:t>của Đảng bộ Trường CĐKT Lý Tự Trọng TP. </a:t>
            </a:r>
            <a:r>
              <a:rPr lang="en-US" sz="3000" smtClean="0">
                <a:solidFill>
                  <a:srgbClr val="0523BB"/>
                </a:solidFill>
                <a:latin typeface="Arial" pitchFamily="34" charset="0"/>
                <a:cs typeface="Arial" pitchFamily="34" charset="0"/>
              </a:rPr>
              <a:t>HCM </a:t>
            </a:r>
            <a:r>
              <a:rPr lang="en-US" sz="3000">
                <a:solidFill>
                  <a:srgbClr val="0523BB"/>
                </a:solidFill>
                <a:latin typeface="Arial" pitchFamily="34" charset="0"/>
                <a:cs typeface="Arial" pitchFamily="34" charset="0"/>
              </a:rPr>
              <a:t>về thực hiện Công tác </a:t>
            </a:r>
            <a:r>
              <a:rPr lang="en-US" sz="3000" smtClean="0">
                <a:solidFill>
                  <a:srgbClr val="0523BB"/>
                </a:solidFill>
                <a:latin typeface="Arial" pitchFamily="34" charset="0"/>
                <a:cs typeface="Arial" pitchFamily="34" charset="0"/>
              </a:rPr>
              <a:t>DV </a:t>
            </a:r>
            <a:r>
              <a:rPr lang="en-US" sz="3000">
                <a:solidFill>
                  <a:srgbClr val="0523BB"/>
                </a:solidFill>
                <a:latin typeface="Arial" pitchFamily="34" charset="0"/>
                <a:cs typeface="Arial" pitchFamily="34" charset="0"/>
              </a:rPr>
              <a:t>và </a:t>
            </a:r>
            <a:r>
              <a:rPr lang="en-US" sz="3000" smtClean="0">
                <a:solidFill>
                  <a:srgbClr val="0523BB"/>
                </a:solidFill>
                <a:latin typeface="Arial" pitchFamily="34" charset="0"/>
                <a:cs typeface="Arial" pitchFamily="34" charset="0"/>
              </a:rPr>
              <a:t>QCDCCS </a:t>
            </a:r>
            <a:r>
              <a:rPr lang="en-US" sz="3000">
                <a:solidFill>
                  <a:srgbClr val="0523BB"/>
                </a:solidFill>
                <a:latin typeface="Arial" pitchFamily="34" charset="0"/>
                <a:cs typeface="Arial" pitchFamily="34" charset="0"/>
              </a:rPr>
              <a:t>năm 2017 trong Đảng </a:t>
            </a:r>
            <a:r>
              <a:rPr lang="en-US" sz="3000" smtClean="0">
                <a:solidFill>
                  <a:srgbClr val="0523BB"/>
                </a:solidFill>
                <a:latin typeface="Arial" pitchFamily="34" charset="0"/>
                <a:cs typeface="Arial" pitchFamily="34" charset="0"/>
              </a:rPr>
              <a:t>bộ.</a:t>
            </a:r>
          </a:p>
          <a:p>
            <a:pPr marL="0" indent="0" algn="just">
              <a:buNone/>
            </a:pPr>
            <a:r>
              <a:rPr lang="en-US" sz="3000">
                <a:solidFill>
                  <a:srgbClr val="0523BB"/>
                </a:solidFill>
                <a:latin typeface="Arial" pitchFamily="34" charset="0"/>
                <a:cs typeface="Arial" pitchFamily="34" charset="0"/>
              </a:rPr>
              <a:t>+ Báo cáo số 18-BC/ĐU ngày </a:t>
            </a:r>
            <a:r>
              <a:rPr lang="en-US" sz="3000" smtClean="0">
                <a:solidFill>
                  <a:srgbClr val="0523BB"/>
                </a:solidFill>
                <a:latin typeface="Arial" pitchFamily="34" charset="0"/>
                <a:cs typeface="Arial" pitchFamily="34" charset="0"/>
              </a:rPr>
              <a:t>21/6/2017 </a:t>
            </a:r>
            <a:r>
              <a:rPr lang="en-US" sz="3000">
                <a:solidFill>
                  <a:srgbClr val="0523BB"/>
                </a:solidFill>
                <a:latin typeface="Arial" pitchFamily="34" charset="0"/>
                <a:cs typeface="Arial" pitchFamily="34" charset="0"/>
              </a:rPr>
              <a:t>của Đảng bộ Trường CĐKT Lý Tự Trọng TP. </a:t>
            </a:r>
            <a:r>
              <a:rPr lang="en-US" sz="3000" smtClean="0">
                <a:solidFill>
                  <a:srgbClr val="0523BB"/>
                </a:solidFill>
                <a:latin typeface="Arial" pitchFamily="34" charset="0"/>
                <a:cs typeface="Arial" pitchFamily="34" charset="0"/>
              </a:rPr>
              <a:t>HCM, </a:t>
            </a:r>
            <a:r>
              <a:rPr lang="en-US" sz="3000">
                <a:solidFill>
                  <a:srgbClr val="0523BB"/>
                </a:solidFill>
                <a:latin typeface="Arial" pitchFamily="34" charset="0"/>
                <a:cs typeface="Arial" pitchFamily="34" charset="0"/>
              </a:rPr>
              <a:t>về báo cáo kết quả công tác </a:t>
            </a:r>
            <a:r>
              <a:rPr lang="en-US" sz="3000" smtClean="0">
                <a:solidFill>
                  <a:srgbClr val="0523BB"/>
                </a:solidFill>
                <a:latin typeface="Arial" pitchFamily="34" charset="0"/>
                <a:cs typeface="Arial" pitchFamily="34" charset="0"/>
              </a:rPr>
              <a:t>DV </a:t>
            </a:r>
            <a:r>
              <a:rPr lang="en-US" sz="3000">
                <a:solidFill>
                  <a:srgbClr val="0523BB"/>
                </a:solidFill>
                <a:latin typeface="Arial" pitchFamily="34" charset="0"/>
                <a:cs typeface="Arial" pitchFamily="34" charset="0"/>
              </a:rPr>
              <a:t>và thực hiện </a:t>
            </a:r>
            <a:r>
              <a:rPr lang="en-US" sz="3000" smtClean="0">
                <a:solidFill>
                  <a:srgbClr val="0523BB"/>
                </a:solidFill>
                <a:latin typeface="Arial" pitchFamily="34" charset="0"/>
                <a:cs typeface="Arial" pitchFamily="34" charset="0"/>
              </a:rPr>
              <a:t>QCDCCS 6 </a:t>
            </a:r>
            <a:r>
              <a:rPr lang="en-US" sz="3000">
                <a:solidFill>
                  <a:srgbClr val="0523BB"/>
                </a:solidFill>
                <a:latin typeface="Arial" pitchFamily="34" charset="0"/>
                <a:cs typeface="Arial" pitchFamily="34" charset="0"/>
              </a:rPr>
              <a:t>tháng đầu năm 2017.</a:t>
            </a:r>
          </a:p>
        </p:txBody>
      </p:sp>
    </p:spTree>
    <p:extLst>
      <p:ext uri="{BB962C8B-B14F-4D97-AF65-F5344CB8AC3E}">
        <p14:creationId xmlns:p14="http://schemas.microsoft.com/office/powerpoint/2010/main" val="241615962"/>
      </p:ext>
    </p:extLst>
  </p:cSld>
  <p:clrMapOvr>
    <a:masterClrMapping/>
  </p:clrMapOvr>
  <mc:AlternateContent xmlns:mc="http://schemas.openxmlformats.org/markup-compatibility/2006" xmlns:p14="http://schemas.microsoft.com/office/powerpoint/2010/main">
    <mc:Choice Requires="p14">
      <p:transition spd="slow" p14:dur="1600">
        <p14:prism isContent="1" isInverted="1"/>
      </p:transition>
    </mc:Choice>
    <mc:Fallback xmlns="">
      <p:transition spd="slow">
        <p:fade/>
      </p:transition>
    </mc:Fallback>
  </mc:AlternateContent>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762000"/>
            <a:ext cx="8229600" cy="1143000"/>
          </a:xfrm>
        </p:spPr>
        <p:txBody>
          <a:bodyPr>
            <a:noAutofit/>
          </a:bodyPr>
          <a:lstStyle/>
          <a:p>
            <a:pPr algn="just"/>
            <a:r>
              <a:rPr lang="en-US" sz="3200" b="1">
                <a:solidFill>
                  <a:srgbClr val="FF0000"/>
                </a:solidFill>
                <a:latin typeface="Arial" pitchFamily="34" charset="0"/>
                <a:cs typeface="Arial" pitchFamily="34" charset="0"/>
              </a:rPr>
              <a:t>2/ Vai trò của Đảng ủy trong việc ban hành Nghị quyết lãnh đạo liên quan đến công tác </a:t>
            </a:r>
            <a:r>
              <a:rPr lang="en-US" sz="3200" b="1" smtClean="0">
                <a:solidFill>
                  <a:srgbClr val="FF0000"/>
                </a:solidFill>
                <a:latin typeface="Arial" pitchFamily="34" charset="0"/>
                <a:cs typeface="Arial" pitchFamily="34" charset="0"/>
              </a:rPr>
              <a:t>dân vận </a:t>
            </a:r>
            <a:r>
              <a:rPr lang="en-US" sz="3200" b="1">
                <a:solidFill>
                  <a:srgbClr val="FF0000"/>
                </a:solidFill>
                <a:latin typeface="Arial" pitchFamily="34" charset="0"/>
                <a:cs typeface="Arial" pitchFamily="34" charset="0"/>
              </a:rPr>
              <a:t>và thực hiện </a:t>
            </a:r>
            <a:r>
              <a:rPr lang="en-US" sz="3200" b="1" smtClean="0">
                <a:solidFill>
                  <a:srgbClr val="FF0000"/>
                </a:solidFill>
                <a:latin typeface="Arial" pitchFamily="34" charset="0"/>
                <a:cs typeface="Arial" pitchFamily="34" charset="0"/>
              </a:rPr>
              <a:t>Quy chế dân chủ cơ sở:</a:t>
            </a:r>
            <a:endParaRPr lang="en-US" sz="3200">
              <a:solidFill>
                <a:srgbClr val="FF0000"/>
              </a:solidFill>
              <a:latin typeface="Arial" pitchFamily="34" charset="0"/>
              <a:cs typeface="Arial" pitchFamily="34" charset="0"/>
            </a:endParaRPr>
          </a:p>
        </p:txBody>
      </p:sp>
      <p:sp>
        <p:nvSpPr>
          <p:cNvPr id="3" name="Content Placeholder 2"/>
          <p:cNvSpPr>
            <a:spLocks noGrp="1"/>
          </p:cNvSpPr>
          <p:nvPr>
            <p:ph idx="1"/>
          </p:nvPr>
        </p:nvSpPr>
        <p:spPr>
          <a:xfrm>
            <a:off x="457200" y="2560637"/>
            <a:ext cx="8229600" cy="4525963"/>
          </a:xfrm>
        </p:spPr>
        <p:txBody>
          <a:bodyPr>
            <a:noAutofit/>
          </a:bodyPr>
          <a:lstStyle/>
          <a:p>
            <a:pPr marL="0" indent="0" algn="just">
              <a:buNone/>
            </a:pPr>
            <a:r>
              <a:rPr lang="en-US" smtClean="0">
                <a:solidFill>
                  <a:srgbClr val="0523BB"/>
                </a:solidFill>
                <a:latin typeface="Arial" pitchFamily="34" charset="0"/>
                <a:cs typeface="Arial" pitchFamily="34" charset="0"/>
              </a:rPr>
              <a:t>+ Đảng </a:t>
            </a:r>
            <a:r>
              <a:rPr lang="en-US">
                <a:solidFill>
                  <a:srgbClr val="0523BB"/>
                </a:solidFill>
                <a:latin typeface="Arial" pitchFamily="34" charset="0"/>
                <a:cs typeface="Arial" pitchFamily="34" charset="0"/>
              </a:rPr>
              <a:t>ủy quán triệt trong Đảng bộ và các chi bộ cùng toàn thể Đảng viên về quan điểm, đường lối tiến hành công tác </a:t>
            </a:r>
            <a:r>
              <a:rPr lang="en-US" smtClean="0">
                <a:solidFill>
                  <a:srgbClr val="0523BB"/>
                </a:solidFill>
                <a:latin typeface="Arial" pitchFamily="34" charset="0"/>
                <a:cs typeface="Arial" pitchFamily="34" charset="0"/>
              </a:rPr>
              <a:t>Dân vận </a:t>
            </a:r>
            <a:r>
              <a:rPr lang="en-US">
                <a:solidFill>
                  <a:srgbClr val="0523BB"/>
                </a:solidFill>
                <a:latin typeface="Arial" pitchFamily="34" charset="0"/>
                <a:cs typeface="Arial" pitchFamily="34" charset="0"/>
              </a:rPr>
              <a:t>và thực hiện </a:t>
            </a:r>
            <a:r>
              <a:rPr lang="en-US" smtClean="0">
                <a:solidFill>
                  <a:srgbClr val="0523BB"/>
                </a:solidFill>
                <a:latin typeface="Arial" pitchFamily="34" charset="0"/>
                <a:cs typeface="Arial" pitchFamily="34" charset="0"/>
              </a:rPr>
              <a:t>Quy chế dân chủ cơ sở.</a:t>
            </a:r>
          </a:p>
          <a:p>
            <a:pPr marL="0" indent="0" algn="just">
              <a:buNone/>
            </a:pPr>
            <a:r>
              <a:rPr lang="en-US" smtClean="0">
                <a:solidFill>
                  <a:srgbClr val="0523BB"/>
                </a:solidFill>
                <a:latin typeface="Arial" pitchFamily="34" charset="0"/>
                <a:cs typeface="Arial" pitchFamily="34" charset="0"/>
              </a:rPr>
              <a:t>+ Đảng </a:t>
            </a:r>
            <a:r>
              <a:rPr lang="en-US">
                <a:solidFill>
                  <a:srgbClr val="0523BB"/>
                </a:solidFill>
                <a:latin typeface="Arial" pitchFamily="34" charset="0"/>
                <a:cs typeface="Arial" pitchFamily="34" charset="0"/>
              </a:rPr>
              <a:t>ủy trực tiếp chỉ đạo tiến hành công tác </a:t>
            </a:r>
            <a:r>
              <a:rPr lang="en-US" smtClean="0">
                <a:solidFill>
                  <a:srgbClr val="0523BB"/>
                </a:solidFill>
                <a:latin typeface="Arial" pitchFamily="34" charset="0"/>
                <a:cs typeface="Arial" pitchFamily="34" charset="0"/>
              </a:rPr>
              <a:t>Dân vận </a:t>
            </a:r>
            <a:r>
              <a:rPr lang="en-US">
                <a:solidFill>
                  <a:srgbClr val="0523BB"/>
                </a:solidFill>
                <a:latin typeface="Arial" pitchFamily="34" charset="0"/>
                <a:cs typeface="Arial" pitchFamily="34" charset="0"/>
              </a:rPr>
              <a:t>và lãnh đạo thực hiện Quy chế dân chủ cơ </a:t>
            </a:r>
            <a:r>
              <a:rPr lang="en-US" smtClean="0">
                <a:solidFill>
                  <a:srgbClr val="0523BB"/>
                </a:solidFill>
                <a:latin typeface="Arial" pitchFamily="34" charset="0"/>
                <a:cs typeface="Arial" pitchFamily="34" charset="0"/>
              </a:rPr>
              <a:t>sở.</a:t>
            </a:r>
          </a:p>
          <a:p>
            <a:pPr algn="just"/>
            <a:endParaRPr lang="en-US">
              <a:solidFill>
                <a:srgbClr val="0523BB"/>
              </a:solidFill>
              <a:latin typeface="Arial" pitchFamily="34" charset="0"/>
              <a:cs typeface="Arial" pitchFamily="34" charset="0"/>
            </a:endParaRPr>
          </a:p>
        </p:txBody>
      </p:sp>
    </p:spTree>
    <p:extLst>
      <p:ext uri="{BB962C8B-B14F-4D97-AF65-F5344CB8AC3E}">
        <p14:creationId xmlns:p14="http://schemas.microsoft.com/office/powerpoint/2010/main" val="1738502896"/>
      </p:ext>
    </p:extLst>
  </p:cSld>
  <p:clrMapOvr>
    <a:masterClrMapping/>
  </p:clrMapOvr>
  <mc:AlternateContent xmlns:mc="http://schemas.openxmlformats.org/markup-compatibility/2006" xmlns:p14="http://schemas.microsoft.com/office/powerpoint/2010/main">
    <mc:Choice Requires="p14">
      <p:transition spd="slow" p14:dur="1600">
        <p14:prism isContent="1" isInverted="1"/>
      </p:transition>
    </mc:Choice>
    <mc:Fallback xmlns="">
      <p:transition spd="slow">
        <p:fade/>
      </p:transition>
    </mc:Fallback>
  </mc:AlternateContent>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808037"/>
            <a:ext cx="8229600" cy="4525963"/>
          </a:xfrm>
        </p:spPr>
        <p:txBody>
          <a:bodyPr>
            <a:noAutofit/>
          </a:bodyPr>
          <a:lstStyle/>
          <a:p>
            <a:pPr marL="0" indent="0" algn="just">
              <a:buNone/>
            </a:pPr>
            <a:r>
              <a:rPr lang="en-US" smtClean="0">
                <a:solidFill>
                  <a:srgbClr val="0523BB"/>
                </a:solidFill>
                <a:latin typeface="Arial" pitchFamily="34" charset="0"/>
                <a:cs typeface="Arial" pitchFamily="34" charset="0"/>
              </a:rPr>
              <a:t>+ Đảng </a:t>
            </a:r>
            <a:r>
              <a:rPr lang="en-US">
                <a:solidFill>
                  <a:srgbClr val="0523BB"/>
                </a:solidFill>
                <a:latin typeface="Arial" pitchFamily="34" charset="0"/>
                <a:cs typeface="Arial" pitchFamily="34" charset="0"/>
              </a:rPr>
              <a:t>ủy lãnh đạo các tổ chức trong hệ thống chính trị của trường tiến hành công tác </a:t>
            </a:r>
            <a:r>
              <a:rPr lang="en-US" smtClean="0">
                <a:solidFill>
                  <a:srgbClr val="0523BB"/>
                </a:solidFill>
                <a:latin typeface="Arial" pitchFamily="34" charset="0"/>
                <a:cs typeface="Arial" pitchFamily="34" charset="0"/>
              </a:rPr>
              <a:t>Dân vận </a:t>
            </a:r>
            <a:r>
              <a:rPr lang="en-US">
                <a:solidFill>
                  <a:srgbClr val="0523BB"/>
                </a:solidFill>
                <a:latin typeface="Arial" pitchFamily="34" charset="0"/>
                <a:cs typeface="Arial" pitchFamily="34" charset="0"/>
              </a:rPr>
              <a:t>và thực hiện </a:t>
            </a:r>
            <a:r>
              <a:rPr lang="en-US" smtClean="0">
                <a:solidFill>
                  <a:srgbClr val="0523BB"/>
                </a:solidFill>
                <a:latin typeface="Arial" pitchFamily="34" charset="0"/>
                <a:cs typeface="Arial" pitchFamily="34" charset="0"/>
              </a:rPr>
              <a:t>QCDCCS.</a:t>
            </a:r>
            <a:endParaRPr lang="en-US">
              <a:solidFill>
                <a:srgbClr val="0523BB"/>
              </a:solidFill>
              <a:latin typeface="Arial" pitchFamily="34" charset="0"/>
              <a:cs typeface="Arial" pitchFamily="34" charset="0"/>
            </a:endParaRPr>
          </a:p>
          <a:p>
            <a:pPr marL="0" indent="0" algn="just">
              <a:buNone/>
            </a:pPr>
            <a:r>
              <a:rPr lang="en-US" smtClean="0">
                <a:solidFill>
                  <a:srgbClr val="0523BB"/>
                </a:solidFill>
                <a:latin typeface="Arial" pitchFamily="34" charset="0"/>
                <a:cs typeface="Arial" pitchFamily="34" charset="0"/>
              </a:rPr>
              <a:t>+ Đảng </a:t>
            </a:r>
            <a:r>
              <a:rPr lang="en-US">
                <a:solidFill>
                  <a:srgbClr val="0523BB"/>
                </a:solidFill>
                <a:latin typeface="Arial" pitchFamily="34" charset="0"/>
                <a:cs typeface="Arial" pitchFamily="34" charset="0"/>
              </a:rPr>
              <a:t>ủy kiểm tra, giám sát các chi bộ và đảng viên tiến hành công tác dân vận và thực hiện </a:t>
            </a:r>
            <a:r>
              <a:rPr lang="en-US" smtClean="0">
                <a:solidFill>
                  <a:srgbClr val="0523BB"/>
                </a:solidFill>
                <a:latin typeface="Arial" pitchFamily="34" charset="0"/>
                <a:cs typeface="Arial" pitchFamily="34" charset="0"/>
              </a:rPr>
              <a:t>QCDCCS.</a:t>
            </a:r>
          </a:p>
          <a:p>
            <a:pPr marL="0" indent="0" algn="just">
              <a:buNone/>
            </a:pPr>
            <a:r>
              <a:rPr lang="en-US" smtClean="0">
                <a:solidFill>
                  <a:srgbClr val="0523BB"/>
                </a:solidFill>
                <a:latin typeface="Arial" pitchFamily="34" charset="0"/>
                <a:cs typeface="Arial" pitchFamily="34" charset="0"/>
              </a:rPr>
              <a:t>+ Đảng </a:t>
            </a:r>
            <a:r>
              <a:rPr lang="en-US">
                <a:solidFill>
                  <a:srgbClr val="0523BB"/>
                </a:solidFill>
                <a:latin typeface="Arial" pitchFamily="34" charset="0"/>
                <a:cs typeface="Arial" pitchFamily="34" charset="0"/>
              </a:rPr>
              <a:t>ủy lãnh đạo việc sơ kết, tổng kết thực hiện chủ trương, nghị quyết của Đảng, chính sách của Nhà nước về công tác dân vận và thực hiện </a:t>
            </a:r>
            <a:r>
              <a:rPr lang="en-US" smtClean="0">
                <a:solidFill>
                  <a:srgbClr val="0523BB"/>
                </a:solidFill>
                <a:latin typeface="Arial" pitchFamily="34" charset="0"/>
                <a:cs typeface="Arial" pitchFamily="34" charset="0"/>
              </a:rPr>
              <a:t>QCDCCS.</a:t>
            </a:r>
            <a:endParaRPr lang="en-US">
              <a:solidFill>
                <a:srgbClr val="0523BB"/>
              </a:solidFill>
              <a:latin typeface="Arial" pitchFamily="34" charset="0"/>
              <a:cs typeface="Arial" pitchFamily="34" charset="0"/>
            </a:endParaRPr>
          </a:p>
        </p:txBody>
      </p:sp>
    </p:spTree>
    <p:extLst>
      <p:ext uri="{BB962C8B-B14F-4D97-AF65-F5344CB8AC3E}">
        <p14:creationId xmlns:p14="http://schemas.microsoft.com/office/powerpoint/2010/main" val="745680936"/>
      </p:ext>
    </p:extLst>
  </p:cSld>
  <p:clrMapOvr>
    <a:masterClrMapping/>
  </p:clrMapOvr>
  <mc:AlternateContent xmlns:mc="http://schemas.openxmlformats.org/markup-compatibility/2006" xmlns:p14="http://schemas.microsoft.com/office/powerpoint/2010/main">
    <mc:Choice Requires="p14">
      <p:transition spd="slow" p14:dur="1600">
        <p14:prism isContent="1" isInverted="1"/>
      </p:transition>
    </mc:Choice>
    <mc:Fallback xmlns="">
      <p:transition spd="slow">
        <p:fade/>
      </p:transition>
    </mc:Fallback>
  </mc:AlternateContent>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pPr algn="l"/>
            <a:r>
              <a:rPr lang="en-US" sz="3200" b="1">
                <a:solidFill>
                  <a:srgbClr val="FF0000"/>
                </a:solidFill>
                <a:latin typeface="Arial" pitchFamily="34" charset="0"/>
                <a:cs typeface="Arial" pitchFamily="34" charset="0"/>
              </a:rPr>
              <a:t>3/ Kết quả lãnh đạo và thực hiện cụ thể:</a:t>
            </a:r>
            <a:r>
              <a:rPr lang="en-US" sz="3200">
                <a:solidFill>
                  <a:srgbClr val="FF0000"/>
                </a:solidFill>
                <a:latin typeface="Arial" pitchFamily="34" charset="0"/>
                <a:cs typeface="Arial" pitchFamily="34" charset="0"/>
              </a:rPr>
              <a:t/>
            </a:r>
            <a:br>
              <a:rPr lang="en-US" sz="3200">
                <a:solidFill>
                  <a:srgbClr val="FF0000"/>
                </a:solidFill>
                <a:latin typeface="Arial" pitchFamily="34" charset="0"/>
                <a:cs typeface="Arial" pitchFamily="34" charset="0"/>
              </a:rPr>
            </a:br>
            <a:endParaRPr lang="en-US" sz="3200">
              <a:solidFill>
                <a:srgbClr val="FF0000"/>
              </a:solidFill>
              <a:latin typeface="Arial" pitchFamily="34" charset="0"/>
              <a:cs typeface="Arial" pitchFamily="34" charset="0"/>
            </a:endParaRPr>
          </a:p>
        </p:txBody>
      </p:sp>
      <p:sp>
        <p:nvSpPr>
          <p:cNvPr id="3" name="Content Placeholder 2"/>
          <p:cNvSpPr>
            <a:spLocks noGrp="1"/>
          </p:cNvSpPr>
          <p:nvPr>
            <p:ph idx="1"/>
          </p:nvPr>
        </p:nvSpPr>
        <p:spPr>
          <a:xfrm>
            <a:off x="457200" y="1447800"/>
            <a:ext cx="8229600" cy="4525963"/>
          </a:xfrm>
        </p:spPr>
        <p:txBody>
          <a:bodyPr>
            <a:normAutofit/>
          </a:bodyPr>
          <a:lstStyle/>
          <a:p>
            <a:pPr marL="0" indent="0" algn="just">
              <a:buNone/>
            </a:pPr>
            <a:r>
              <a:rPr lang="en-US" smtClean="0">
                <a:solidFill>
                  <a:srgbClr val="0523BB"/>
                </a:solidFill>
                <a:latin typeface="Arial" pitchFamily="34" charset="0"/>
                <a:cs typeface="Arial" pitchFamily="34" charset="0"/>
              </a:rPr>
              <a:t>+ Thể </a:t>
            </a:r>
            <a:r>
              <a:rPr lang="en-US">
                <a:solidFill>
                  <a:srgbClr val="0523BB"/>
                </a:solidFill>
                <a:latin typeface="Arial" pitchFamily="34" charset="0"/>
                <a:cs typeface="Arial" pitchFamily="34" charset="0"/>
              </a:rPr>
              <a:t>chế hóa các quan điểm, chủ trương của Đảng về công tác dân vận thành các văn bản kế hoạch, quy định của trường để các đơn vị trực thuộc trường và cán bộ, đảng viên, viên chức và người lao động thực hiện</a:t>
            </a:r>
            <a:r>
              <a:rPr lang="en-US" smtClean="0">
                <a:solidFill>
                  <a:srgbClr val="0523BB"/>
                </a:solidFill>
                <a:latin typeface="Arial" pitchFamily="34" charset="0"/>
                <a:cs typeface="Arial" pitchFamily="34" charset="0"/>
              </a:rPr>
              <a:t>.</a:t>
            </a:r>
          </a:p>
          <a:p>
            <a:pPr marL="0" indent="0" algn="just">
              <a:buNone/>
            </a:pPr>
            <a:r>
              <a:rPr lang="en-US" smtClean="0">
                <a:solidFill>
                  <a:srgbClr val="0523BB"/>
                </a:solidFill>
                <a:latin typeface="Arial" pitchFamily="34" charset="0"/>
                <a:cs typeface="Arial" pitchFamily="34" charset="0"/>
              </a:rPr>
              <a:t>+ Tuyên </a:t>
            </a:r>
            <a:r>
              <a:rPr lang="en-US">
                <a:solidFill>
                  <a:srgbClr val="0523BB"/>
                </a:solidFill>
                <a:latin typeface="Arial" pitchFamily="34" charset="0"/>
                <a:cs typeface="Arial" pitchFamily="34" charset="0"/>
              </a:rPr>
              <a:t>truyền, phổ biến và tổ chức thực hiện chính sách, pháp luật</a:t>
            </a:r>
            <a:r>
              <a:rPr lang="en-US" smtClean="0">
                <a:solidFill>
                  <a:srgbClr val="0523BB"/>
                </a:solidFill>
                <a:latin typeface="Arial" pitchFamily="34" charset="0"/>
                <a:cs typeface="Arial" pitchFamily="34" charset="0"/>
              </a:rPr>
              <a:t>.</a:t>
            </a:r>
          </a:p>
        </p:txBody>
      </p:sp>
    </p:spTree>
    <p:extLst>
      <p:ext uri="{BB962C8B-B14F-4D97-AF65-F5344CB8AC3E}">
        <p14:creationId xmlns:p14="http://schemas.microsoft.com/office/powerpoint/2010/main" val="2382887105"/>
      </p:ext>
    </p:extLst>
  </p:cSld>
  <p:clrMapOvr>
    <a:masterClrMapping/>
  </p:clrMapOvr>
  <mc:AlternateContent xmlns:mc="http://schemas.openxmlformats.org/markup-compatibility/2006" xmlns:p14="http://schemas.microsoft.com/office/powerpoint/2010/main">
    <mc:Choice Requires="p14">
      <p:transition spd="slow" p14:dur="1600">
        <p14:prism isContent="1" isInverted="1"/>
      </p:transition>
    </mc:Choice>
    <mc:Fallback xmlns="">
      <p:transition spd="slow">
        <p:fade/>
      </p:transition>
    </mc:Fallback>
  </mc:AlternateContent>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1219200"/>
            <a:ext cx="8229600" cy="4525963"/>
          </a:xfrm>
        </p:spPr>
        <p:txBody>
          <a:bodyPr>
            <a:normAutofit lnSpcReduction="10000"/>
          </a:bodyPr>
          <a:lstStyle/>
          <a:p>
            <a:pPr marL="0" indent="0" algn="just">
              <a:buNone/>
            </a:pPr>
            <a:r>
              <a:rPr lang="en-US" smtClean="0">
                <a:solidFill>
                  <a:srgbClr val="0523BB"/>
                </a:solidFill>
                <a:latin typeface="Arial" pitchFamily="34" charset="0"/>
                <a:cs typeface="Arial" pitchFamily="34" charset="0"/>
              </a:rPr>
              <a:t>+ Tăng </a:t>
            </a:r>
            <a:r>
              <a:rPr lang="en-US">
                <a:solidFill>
                  <a:srgbClr val="0523BB"/>
                </a:solidFill>
                <a:latin typeface="Arial" pitchFamily="34" charset="0"/>
                <a:cs typeface="Arial" pitchFamily="34" charset="0"/>
              </a:rPr>
              <a:t>cường đối thoại, tiếp xúc trực tiếp với CB-VC-NLĐ, </a:t>
            </a:r>
            <a:r>
              <a:rPr lang="en-US" smtClean="0">
                <a:solidFill>
                  <a:srgbClr val="0523BB"/>
                </a:solidFill>
                <a:latin typeface="Arial" pitchFamily="34" charset="0"/>
                <a:cs typeface="Arial" pitchFamily="34" charset="0"/>
              </a:rPr>
              <a:t>Học sinh sinh viên, </a:t>
            </a:r>
            <a:r>
              <a:rPr lang="en-US">
                <a:solidFill>
                  <a:srgbClr val="0523BB"/>
                </a:solidFill>
                <a:latin typeface="Arial" pitchFamily="34" charset="0"/>
                <a:cs typeface="Arial" pitchFamily="34" charset="0"/>
              </a:rPr>
              <a:t>phụ huynh và giải quyết kịp thời các đơn, thư phản ánh.</a:t>
            </a:r>
          </a:p>
          <a:p>
            <a:pPr marL="0" indent="0" algn="just">
              <a:buNone/>
            </a:pPr>
            <a:r>
              <a:rPr lang="en-US" smtClean="0">
                <a:solidFill>
                  <a:srgbClr val="0523BB"/>
                </a:solidFill>
                <a:latin typeface="Arial" pitchFamily="34" charset="0"/>
                <a:cs typeface="Arial" pitchFamily="34" charset="0"/>
              </a:rPr>
              <a:t>+ Xây </a:t>
            </a:r>
            <a:r>
              <a:rPr lang="en-US">
                <a:solidFill>
                  <a:srgbClr val="0523BB"/>
                </a:solidFill>
                <a:latin typeface="Arial" pitchFamily="34" charset="0"/>
                <a:cs typeface="Arial" pitchFamily="34" charset="0"/>
              </a:rPr>
              <a:t>dựng và thực hiện quy chế dân chủ ở cơ sở. </a:t>
            </a:r>
            <a:endParaRPr lang="en-US" smtClean="0">
              <a:solidFill>
                <a:srgbClr val="0523BB"/>
              </a:solidFill>
              <a:latin typeface="Arial" pitchFamily="34" charset="0"/>
              <a:cs typeface="Arial" pitchFamily="34" charset="0"/>
            </a:endParaRPr>
          </a:p>
          <a:p>
            <a:pPr marL="0" indent="0" algn="just">
              <a:buNone/>
            </a:pPr>
            <a:r>
              <a:rPr lang="en-US" smtClean="0">
                <a:solidFill>
                  <a:srgbClr val="0523BB"/>
                </a:solidFill>
                <a:latin typeface="Arial" pitchFamily="34" charset="0"/>
                <a:cs typeface="Arial" pitchFamily="34" charset="0"/>
              </a:rPr>
              <a:t>+ Thực </a:t>
            </a:r>
            <a:r>
              <a:rPr lang="en-US">
                <a:solidFill>
                  <a:srgbClr val="0523BB"/>
                </a:solidFill>
                <a:latin typeface="Arial" pitchFamily="34" charset="0"/>
                <a:cs typeface="Arial" pitchFamily="34" charset="0"/>
              </a:rPr>
              <a:t>hiện tốt Quyết định 290-QĐ/TW của Bộ Chính trị về Quy chế công tác dân vận của hệ thống chính trị.</a:t>
            </a:r>
          </a:p>
          <a:p>
            <a:pPr algn="just"/>
            <a:endParaRPr lang="en-US">
              <a:solidFill>
                <a:srgbClr val="0523BB"/>
              </a:solidFill>
              <a:latin typeface="Arial" pitchFamily="34" charset="0"/>
              <a:cs typeface="Arial" pitchFamily="34" charset="0"/>
            </a:endParaRPr>
          </a:p>
        </p:txBody>
      </p:sp>
    </p:spTree>
    <p:extLst>
      <p:ext uri="{BB962C8B-B14F-4D97-AF65-F5344CB8AC3E}">
        <p14:creationId xmlns:p14="http://schemas.microsoft.com/office/powerpoint/2010/main" val="3428723438"/>
      </p:ext>
    </p:extLst>
  </p:cSld>
  <p:clrMapOvr>
    <a:masterClrMapping/>
  </p:clrMapOvr>
  <mc:AlternateContent xmlns:mc="http://schemas.openxmlformats.org/markup-compatibility/2006" xmlns:p14="http://schemas.microsoft.com/office/powerpoint/2010/main">
    <mc:Choice Requires="p14">
      <p:transition spd="slow" p14:dur="1600">
        <p14:prism isContent="1" isInverted="1"/>
      </p:transition>
    </mc:Choice>
    <mc:Fallback xmlns="">
      <p:transition spd="slow">
        <p:fade/>
      </p:transition>
    </mc:Fallback>
  </mc:AlternateContent>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pPr algn="l"/>
            <a:r>
              <a:rPr lang="en-US" sz="3200" b="1">
                <a:solidFill>
                  <a:srgbClr val="FF0000"/>
                </a:solidFill>
                <a:latin typeface="Arial" pitchFamily="34" charset="0"/>
                <a:cs typeface="Arial" pitchFamily="34" charset="0"/>
              </a:rPr>
              <a:t>IV. Nhận xét và kiến </a:t>
            </a:r>
            <a:r>
              <a:rPr lang="en-US" sz="3200" b="1" smtClean="0">
                <a:solidFill>
                  <a:srgbClr val="FF0000"/>
                </a:solidFill>
                <a:latin typeface="Arial" pitchFamily="34" charset="0"/>
                <a:cs typeface="Arial" pitchFamily="34" charset="0"/>
              </a:rPr>
              <a:t>nghị</a:t>
            </a:r>
            <a:r>
              <a:rPr lang="en-US" sz="3200">
                <a:solidFill>
                  <a:srgbClr val="FF0000"/>
                </a:solidFill>
                <a:latin typeface="Arial" pitchFamily="34" charset="0"/>
                <a:cs typeface="Arial" pitchFamily="34" charset="0"/>
              </a:rPr>
              <a:t/>
            </a:r>
            <a:br>
              <a:rPr lang="en-US" sz="3200">
                <a:solidFill>
                  <a:srgbClr val="FF0000"/>
                </a:solidFill>
                <a:latin typeface="Arial" pitchFamily="34" charset="0"/>
                <a:cs typeface="Arial" pitchFamily="34" charset="0"/>
              </a:rPr>
            </a:br>
            <a:r>
              <a:rPr lang="es-ES" sz="3200" b="1">
                <a:solidFill>
                  <a:srgbClr val="FF0000"/>
                </a:solidFill>
                <a:latin typeface="Arial" pitchFamily="34" charset="0"/>
                <a:cs typeface="Arial" pitchFamily="34" charset="0"/>
              </a:rPr>
              <a:t>1/ Nhận xét:</a:t>
            </a:r>
            <a:endParaRPr lang="en-US" sz="3200">
              <a:solidFill>
                <a:srgbClr val="FF0000"/>
              </a:solidFill>
              <a:latin typeface="Arial" pitchFamily="34" charset="0"/>
              <a:cs typeface="Arial" pitchFamily="34" charset="0"/>
            </a:endParaRPr>
          </a:p>
        </p:txBody>
      </p:sp>
      <p:sp>
        <p:nvSpPr>
          <p:cNvPr id="3" name="Content Placeholder 2"/>
          <p:cNvSpPr>
            <a:spLocks noGrp="1"/>
          </p:cNvSpPr>
          <p:nvPr>
            <p:ph idx="1"/>
          </p:nvPr>
        </p:nvSpPr>
        <p:spPr/>
        <p:txBody>
          <a:bodyPr>
            <a:normAutofit fontScale="92500" lnSpcReduction="20000"/>
          </a:bodyPr>
          <a:lstStyle/>
          <a:p>
            <a:pPr marL="0" indent="0" algn="just">
              <a:buNone/>
            </a:pPr>
            <a:r>
              <a:rPr lang="es-ES" sz="3500" b="1">
                <a:solidFill>
                  <a:srgbClr val="FF0000"/>
                </a:solidFill>
                <a:latin typeface="Arial" pitchFamily="34" charset="0"/>
                <a:cs typeface="Arial" pitchFamily="34" charset="0"/>
              </a:rPr>
              <a:t>Ưu </a:t>
            </a:r>
            <a:r>
              <a:rPr lang="es-ES" sz="3500" b="1" smtClean="0">
                <a:solidFill>
                  <a:srgbClr val="FF0000"/>
                </a:solidFill>
                <a:latin typeface="Arial" pitchFamily="34" charset="0"/>
                <a:cs typeface="Arial" pitchFamily="34" charset="0"/>
              </a:rPr>
              <a:t>điểm </a:t>
            </a:r>
            <a:endParaRPr lang="en-US" sz="3500">
              <a:solidFill>
                <a:srgbClr val="FF0000"/>
              </a:solidFill>
              <a:latin typeface="Arial" pitchFamily="34" charset="0"/>
              <a:cs typeface="Arial" pitchFamily="34" charset="0"/>
            </a:endParaRPr>
          </a:p>
          <a:p>
            <a:pPr marL="0" indent="0" algn="just">
              <a:buNone/>
            </a:pPr>
            <a:r>
              <a:rPr lang="en-US" sz="3500">
                <a:solidFill>
                  <a:srgbClr val="0523BB"/>
                </a:solidFill>
                <a:latin typeface="Arial" pitchFamily="34" charset="0"/>
                <a:cs typeface="Arial" pitchFamily="34" charset="0"/>
              </a:rPr>
              <a:t>Đảng ủy trường có sự quan tâm sâu sát đến công tác dân vận và thực hiện quy chế dân chủ nhà trường nên đã đem lại nhiều kết quả khả quan. Đảng ủy coi trọng việc phân công cấp ủy viên, cán bộ, đảng viên phụ trách công tác dân vận. Xây dựng kế hoạch thực hiện hàng năm, vận động được toàn thể CB-VC-NLĐ tích cực hưởng ứng, tham gia các phong trào, các cuộc vận động của Đảng, của chính quyền, công đoàn.</a:t>
            </a:r>
          </a:p>
        </p:txBody>
      </p:sp>
    </p:spTree>
    <p:extLst>
      <p:ext uri="{BB962C8B-B14F-4D97-AF65-F5344CB8AC3E}">
        <p14:creationId xmlns:p14="http://schemas.microsoft.com/office/powerpoint/2010/main" val="3741637406"/>
      </p:ext>
    </p:extLst>
  </p:cSld>
  <p:clrMapOvr>
    <a:masterClrMapping/>
  </p:clrMapOvr>
  <mc:AlternateContent xmlns:mc="http://schemas.openxmlformats.org/markup-compatibility/2006">
    <mc:Choice xmlns:p14="http://schemas.microsoft.com/office/powerpoint/2010/main" Requires="p14">
      <p:transition spd="slow">
        <p14:flash/>
      </p:transition>
    </mc:Choice>
    <mc:Fallback>
      <p:transition spd="slow">
        <p:fade/>
      </p:transition>
    </mc:Fallback>
  </mc:AlternateContent>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228600"/>
            <a:ext cx="8229600" cy="4525963"/>
          </a:xfrm>
        </p:spPr>
        <p:txBody>
          <a:bodyPr>
            <a:noAutofit/>
          </a:bodyPr>
          <a:lstStyle/>
          <a:p>
            <a:pPr marL="0" indent="0" algn="just">
              <a:buNone/>
            </a:pPr>
            <a:r>
              <a:rPr lang="es-ES" smtClean="0">
                <a:solidFill>
                  <a:srgbClr val="0523BB"/>
                </a:solidFill>
                <a:latin typeface="Arial" pitchFamily="34" charset="0"/>
                <a:cs typeface="Arial" pitchFamily="34" charset="0"/>
              </a:rPr>
              <a:t>+ Đảng </a:t>
            </a:r>
            <a:r>
              <a:rPr lang="es-ES">
                <a:solidFill>
                  <a:srgbClr val="0523BB"/>
                </a:solidFill>
                <a:latin typeface="Arial" pitchFamily="34" charset="0"/>
                <a:cs typeface="Arial" pitchFamily="34" charset="0"/>
              </a:rPr>
              <a:t>ủy đã lãnh đạo, chỉ đạo thực hiện tốt quy chế </a:t>
            </a:r>
            <a:r>
              <a:rPr lang="es-ES" smtClean="0">
                <a:solidFill>
                  <a:srgbClr val="0523BB"/>
                </a:solidFill>
                <a:latin typeface="Arial" pitchFamily="34" charset="0"/>
                <a:cs typeface="Arial" pitchFamily="34" charset="0"/>
              </a:rPr>
              <a:t>DC </a:t>
            </a:r>
            <a:r>
              <a:rPr lang="es-ES">
                <a:solidFill>
                  <a:srgbClr val="0523BB"/>
                </a:solidFill>
                <a:latin typeface="Arial" pitchFamily="34" charset="0"/>
                <a:cs typeface="Arial" pitchFamily="34" charset="0"/>
              </a:rPr>
              <a:t>trong nhà trường. </a:t>
            </a:r>
            <a:r>
              <a:rPr lang="vi-VN">
                <a:solidFill>
                  <a:srgbClr val="0523BB"/>
                </a:solidFill>
                <a:latin typeface="Arial" pitchFamily="34" charset="0"/>
                <a:cs typeface="Arial" pitchFamily="34" charset="0"/>
              </a:rPr>
              <a:t>Các quy chế, chính sách, chủ trương của </a:t>
            </a:r>
            <a:r>
              <a:rPr lang="es-ES">
                <a:solidFill>
                  <a:srgbClr val="0523BB"/>
                </a:solidFill>
                <a:latin typeface="Arial" pitchFamily="34" charset="0"/>
                <a:cs typeface="Arial" pitchFamily="34" charset="0"/>
              </a:rPr>
              <a:t>t</a:t>
            </a:r>
            <a:r>
              <a:rPr lang="vi-VN">
                <a:solidFill>
                  <a:srgbClr val="0523BB"/>
                </a:solidFill>
                <a:latin typeface="Arial" pitchFamily="34" charset="0"/>
                <a:cs typeface="Arial" pitchFamily="34" charset="0"/>
              </a:rPr>
              <a:t>rường đều được bàn bạc thông qua tập thể </a:t>
            </a:r>
            <a:r>
              <a:rPr lang="es-ES">
                <a:solidFill>
                  <a:srgbClr val="0523BB"/>
                </a:solidFill>
                <a:latin typeface="Arial" pitchFamily="34" charset="0"/>
                <a:cs typeface="Arial" pitchFamily="34" charset="0"/>
              </a:rPr>
              <a:t>Đảng ủy – Ban Giám </a:t>
            </a:r>
            <a:r>
              <a:rPr lang="es-ES" smtClean="0">
                <a:solidFill>
                  <a:srgbClr val="0523BB"/>
                </a:solidFill>
                <a:latin typeface="Arial" pitchFamily="34" charset="0"/>
                <a:cs typeface="Arial" pitchFamily="34" charset="0"/>
              </a:rPr>
              <a:t>hiệu </a:t>
            </a:r>
            <a:r>
              <a:rPr lang="es-ES">
                <a:solidFill>
                  <a:srgbClr val="0523BB"/>
                </a:solidFill>
                <a:latin typeface="Arial" pitchFamily="34" charset="0"/>
                <a:cs typeface="Arial" pitchFamily="34" charset="0"/>
              </a:rPr>
              <a:t>và lấy ý kiến của cán bộ, đảng viên, </a:t>
            </a:r>
            <a:r>
              <a:rPr lang="en-US">
                <a:solidFill>
                  <a:srgbClr val="0523BB"/>
                </a:solidFill>
                <a:latin typeface="Arial" pitchFamily="34" charset="0"/>
                <a:cs typeface="Arial" pitchFamily="34" charset="0"/>
              </a:rPr>
              <a:t>CB-VC-NLĐ </a:t>
            </a:r>
            <a:r>
              <a:rPr lang="vi-VN">
                <a:solidFill>
                  <a:srgbClr val="0523BB"/>
                </a:solidFill>
                <a:latin typeface="Arial" pitchFamily="34" charset="0"/>
                <a:cs typeface="Arial" pitchFamily="34" charset="0"/>
              </a:rPr>
              <a:t>và các đoàn thể để đồng thuận cùng thực hiện.</a:t>
            </a:r>
            <a:r>
              <a:rPr lang="vi-VN" b="1">
                <a:solidFill>
                  <a:srgbClr val="0523BB"/>
                </a:solidFill>
                <a:latin typeface="Arial" pitchFamily="34" charset="0"/>
                <a:cs typeface="Arial" pitchFamily="34" charset="0"/>
              </a:rPr>
              <a:t> </a:t>
            </a:r>
            <a:endParaRPr lang="en-US">
              <a:solidFill>
                <a:srgbClr val="0523BB"/>
              </a:solidFill>
              <a:latin typeface="Arial" pitchFamily="34" charset="0"/>
              <a:cs typeface="Arial" pitchFamily="34" charset="0"/>
            </a:endParaRPr>
          </a:p>
          <a:p>
            <a:pPr marL="0" indent="0" algn="just">
              <a:buNone/>
            </a:pPr>
            <a:r>
              <a:rPr lang="en-US" smtClean="0">
                <a:solidFill>
                  <a:srgbClr val="0523BB"/>
                </a:solidFill>
                <a:latin typeface="Arial" pitchFamily="34" charset="0"/>
                <a:cs typeface="Arial" pitchFamily="34" charset="0"/>
              </a:rPr>
              <a:t>+ Đã </a:t>
            </a:r>
            <a:r>
              <a:rPr lang="en-US">
                <a:solidFill>
                  <a:srgbClr val="0523BB"/>
                </a:solidFill>
                <a:latin typeface="Arial" pitchFamily="34" charset="0"/>
                <a:cs typeface="Arial" pitchFamily="34" charset="0"/>
              </a:rPr>
              <a:t>thực hiện tuyên truyền, vận động, giáo dục toàn thể CB-VC-NLĐ ý thức chấp hành những Quy định của Quy chế </a:t>
            </a:r>
            <a:r>
              <a:rPr lang="en-US" smtClean="0">
                <a:solidFill>
                  <a:srgbClr val="0523BB"/>
                </a:solidFill>
                <a:latin typeface="Arial" pitchFamily="34" charset="0"/>
                <a:cs typeface="Arial" pitchFamily="34" charset="0"/>
              </a:rPr>
              <a:t>DC. </a:t>
            </a:r>
            <a:r>
              <a:rPr lang="en-US">
                <a:solidFill>
                  <a:srgbClr val="0523BB"/>
                </a:solidFill>
                <a:latin typeface="Arial" pitchFamily="34" charset="0"/>
                <a:cs typeface="Arial" pitchFamily="34" charset="0"/>
              </a:rPr>
              <a:t>Vận động mọi người phát huy quyền làm </a:t>
            </a:r>
            <a:r>
              <a:rPr lang="en-US" smtClean="0">
                <a:solidFill>
                  <a:srgbClr val="0523BB"/>
                </a:solidFill>
                <a:latin typeface="Arial" pitchFamily="34" charset="0"/>
                <a:cs typeface="Arial" pitchFamily="34" charset="0"/>
              </a:rPr>
              <a:t>chủ, </a:t>
            </a:r>
            <a:r>
              <a:rPr lang="en-US">
                <a:solidFill>
                  <a:srgbClr val="0523BB"/>
                </a:solidFill>
                <a:latin typeface="Arial" pitchFamily="34" charset="0"/>
                <a:cs typeface="Arial" pitchFamily="34" charset="0"/>
              </a:rPr>
              <a:t>thực hiện nghĩa vụ viên chức, đóng góp cho việc </a:t>
            </a:r>
            <a:r>
              <a:rPr lang="en-US" smtClean="0">
                <a:solidFill>
                  <a:srgbClr val="0523BB"/>
                </a:solidFill>
                <a:latin typeface="Arial" pitchFamily="34" charset="0"/>
                <a:cs typeface="Arial" pitchFamily="34" charset="0"/>
              </a:rPr>
              <a:t>xây dựng và phát triển </a:t>
            </a:r>
            <a:r>
              <a:rPr lang="en-US">
                <a:solidFill>
                  <a:srgbClr val="0523BB"/>
                </a:solidFill>
                <a:latin typeface="Arial" pitchFamily="34" charset="0"/>
                <a:cs typeface="Arial" pitchFamily="34" charset="0"/>
              </a:rPr>
              <a:t>của Nhà trường.</a:t>
            </a:r>
          </a:p>
        </p:txBody>
      </p:sp>
    </p:spTree>
    <p:extLst>
      <p:ext uri="{BB962C8B-B14F-4D97-AF65-F5344CB8AC3E}">
        <p14:creationId xmlns:p14="http://schemas.microsoft.com/office/powerpoint/2010/main" val="1747134075"/>
      </p:ext>
    </p:extLst>
  </p:cSld>
  <p:clrMapOvr>
    <a:masterClrMapping/>
  </p:clrMapOvr>
  <mc:AlternateContent xmlns:mc="http://schemas.openxmlformats.org/markup-compatibility/2006" xmlns:p14="http://schemas.microsoft.com/office/powerpoint/2010/main">
    <mc:Choice Requires="p14">
      <p:transition spd="slow" p14:dur="1600">
        <p14:prism isContent="1" isInverted="1"/>
      </p:transition>
    </mc:Choice>
    <mc:Fallback xmlns="">
      <p:transition spd="slow">
        <p:fade/>
      </p:transition>
    </mc:Fallback>
  </mc:AlternateContent>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655637"/>
            <a:ext cx="8229600" cy="4525963"/>
          </a:xfrm>
        </p:spPr>
        <p:txBody>
          <a:bodyPr>
            <a:noAutofit/>
          </a:bodyPr>
          <a:lstStyle/>
          <a:p>
            <a:pPr marL="0" indent="0" algn="just">
              <a:buNone/>
            </a:pPr>
            <a:r>
              <a:rPr lang="es-ES" smtClean="0">
                <a:solidFill>
                  <a:srgbClr val="0523BB"/>
                </a:solidFill>
                <a:latin typeface="Arial" pitchFamily="34" charset="0"/>
                <a:cs typeface="Arial" pitchFamily="34" charset="0"/>
              </a:rPr>
              <a:t>+ Đảng </a:t>
            </a:r>
            <a:r>
              <a:rPr lang="es-ES">
                <a:solidFill>
                  <a:srgbClr val="0523BB"/>
                </a:solidFill>
                <a:latin typeface="Arial" pitchFamily="34" charset="0"/>
                <a:cs typeface="Arial" pitchFamily="34" charset="0"/>
              </a:rPr>
              <a:t>ủy đã lãnh đạo, chỉ đạo</a:t>
            </a:r>
            <a:r>
              <a:rPr lang="en-US">
                <a:solidFill>
                  <a:srgbClr val="0523BB"/>
                </a:solidFill>
                <a:latin typeface="Arial" pitchFamily="34" charset="0"/>
                <a:cs typeface="Arial" pitchFamily="34" charset="0"/>
              </a:rPr>
              <a:t> thực hiện tốt các chế độ, chính sách, pháp luật, bảo đảm việc thực hiện quyền lợi của CB-VC-NLĐ. Phối hợp với Ban Giám hiệu và cán bộ quản lý các đơn vị để tổ chức, quản lý và sử dụng quỹ phúc lợi tập thể, phục vụ lợi ích của người lao động; </a:t>
            </a:r>
            <a:r>
              <a:rPr lang="en-US" smtClean="0">
                <a:solidFill>
                  <a:srgbClr val="0523BB"/>
                </a:solidFill>
                <a:latin typeface="Arial" pitchFamily="34" charset="0"/>
                <a:cs typeface="Arial" pitchFamily="34" charset="0"/>
              </a:rPr>
              <a:t>tích cực đấu </a:t>
            </a:r>
            <a:r>
              <a:rPr lang="en-US">
                <a:solidFill>
                  <a:srgbClr val="0523BB"/>
                </a:solidFill>
                <a:latin typeface="Arial" pitchFamily="34" charset="0"/>
                <a:cs typeface="Arial" pitchFamily="34" charset="0"/>
              </a:rPr>
              <a:t>tranh ngăn chặn tiêu cực, tham nhũng và các tệ nạn xã hội; phát hiện và tham gia giải quyết khiếu nại, tố cáo và thực hiện các quyền của CB-VC-NLĐ theo quy định của pháp luật.</a:t>
            </a:r>
          </a:p>
        </p:txBody>
      </p:sp>
    </p:spTree>
    <p:extLst>
      <p:ext uri="{BB962C8B-B14F-4D97-AF65-F5344CB8AC3E}">
        <p14:creationId xmlns:p14="http://schemas.microsoft.com/office/powerpoint/2010/main" val="2409835574"/>
      </p:ext>
    </p:extLst>
  </p:cSld>
  <p:clrMapOvr>
    <a:masterClrMapping/>
  </p:clrMapOvr>
  <mc:AlternateContent xmlns:mc="http://schemas.openxmlformats.org/markup-compatibility/2006" xmlns:p14="http://schemas.microsoft.com/office/powerpoint/2010/main">
    <mc:Choice Requires="p14">
      <p:transition spd="slow" p14:dur="1600">
        <p14:prism isContent="1" isInverted="1"/>
      </p:transition>
    </mc:Choice>
    <mc:Fallback xmlns="">
      <p:transition spd="slow">
        <p:fade/>
      </p:transition>
    </mc:Fallback>
  </mc:AlternateContent>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pPr algn="l"/>
            <a:r>
              <a:rPr lang="en-US" sz="3200" b="1">
                <a:solidFill>
                  <a:srgbClr val="FF0000"/>
                </a:solidFill>
                <a:latin typeface="Arial" pitchFamily="34" charset="0"/>
                <a:cs typeface="Arial" pitchFamily="34" charset="0"/>
              </a:rPr>
              <a:t>Hạn chế: </a:t>
            </a:r>
            <a:r>
              <a:rPr lang="en-US" sz="3200">
                <a:solidFill>
                  <a:srgbClr val="FF0000"/>
                </a:solidFill>
                <a:latin typeface="Arial" pitchFamily="34" charset="0"/>
                <a:cs typeface="Arial" pitchFamily="34" charset="0"/>
              </a:rPr>
              <a:t/>
            </a:r>
            <a:br>
              <a:rPr lang="en-US" sz="3200">
                <a:solidFill>
                  <a:srgbClr val="FF0000"/>
                </a:solidFill>
                <a:latin typeface="Arial" pitchFamily="34" charset="0"/>
                <a:cs typeface="Arial" pitchFamily="34" charset="0"/>
              </a:rPr>
            </a:br>
            <a:endParaRPr lang="en-US" sz="3200">
              <a:solidFill>
                <a:srgbClr val="FF0000"/>
              </a:solidFill>
              <a:latin typeface="Arial" pitchFamily="34" charset="0"/>
              <a:cs typeface="Arial" pitchFamily="34" charset="0"/>
            </a:endParaRPr>
          </a:p>
        </p:txBody>
      </p:sp>
      <p:sp>
        <p:nvSpPr>
          <p:cNvPr id="3" name="Content Placeholder 2"/>
          <p:cNvSpPr>
            <a:spLocks noGrp="1"/>
          </p:cNvSpPr>
          <p:nvPr>
            <p:ph idx="1"/>
          </p:nvPr>
        </p:nvSpPr>
        <p:spPr>
          <a:xfrm>
            <a:off x="457200" y="1189037"/>
            <a:ext cx="8229600" cy="4525963"/>
          </a:xfrm>
        </p:spPr>
        <p:txBody>
          <a:bodyPr>
            <a:noAutofit/>
          </a:bodyPr>
          <a:lstStyle/>
          <a:p>
            <a:pPr marL="0" indent="0" algn="just">
              <a:buNone/>
            </a:pPr>
            <a:r>
              <a:rPr lang="en-US" smtClean="0">
                <a:solidFill>
                  <a:srgbClr val="0523BB"/>
                </a:solidFill>
                <a:latin typeface="Arial" pitchFamily="34" charset="0"/>
                <a:cs typeface="Arial" pitchFamily="34" charset="0"/>
              </a:rPr>
              <a:t>+ Nhận </a:t>
            </a:r>
            <a:r>
              <a:rPr lang="en-US">
                <a:solidFill>
                  <a:srgbClr val="0523BB"/>
                </a:solidFill>
                <a:latin typeface="Arial" pitchFamily="34" charset="0"/>
                <a:cs typeface="Arial" pitchFamily="34" charset="0"/>
              </a:rPr>
              <a:t>thức của một số đảng viên, CB-VC-NLĐ về vai trò, vị trí công tác </a:t>
            </a:r>
            <a:r>
              <a:rPr lang="en-US" smtClean="0">
                <a:solidFill>
                  <a:srgbClr val="0523BB"/>
                </a:solidFill>
                <a:latin typeface="Arial" pitchFamily="34" charset="0"/>
                <a:cs typeface="Arial" pitchFamily="34" charset="0"/>
              </a:rPr>
              <a:t>dân vận </a:t>
            </a:r>
            <a:r>
              <a:rPr lang="en-US">
                <a:solidFill>
                  <a:srgbClr val="0523BB"/>
                </a:solidFill>
                <a:latin typeface="Arial" pitchFamily="34" charset="0"/>
                <a:cs typeface="Arial" pitchFamily="34" charset="0"/>
              </a:rPr>
              <a:t>còn hạn chế. </a:t>
            </a:r>
          </a:p>
          <a:p>
            <a:pPr marL="0" indent="0" algn="just">
              <a:buNone/>
            </a:pPr>
            <a:r>
              <a:rPr lang="en-US" smtClean="0">
                <a:solidFill>
                  <a:srgbClr val="0523BB"/>
                </a:solidFill>
                <a:latin typeface="Arial" pitchFamily="34" charset="0"/>
                <a:cs typeface="Arial" pitchFamily="34" charset="0"/>
              </a:rPr>
              <a:t>+ Công </a:t>
            </a:r>
            <a:r>
              <a:rPr lang="en-US">
                <a:solidFill>
                  <a:srgbClr val="0523BB"/>
                </a:solidFill>
                <a:latin typeface="Arial" pitchFamily="34" charset="0"/>
                <a:cs typeface="Arial" pitchFamily="34" charset="0"/>
              </a:rPr>
              <a:t>tác dân vận trong một vài chi bộ, đơn vị trực thuộc trường còn lúng túng. Việc thực hiện dân chủ ở cơ sở chưa được đề cao; thực hiện cải cách hành chính ở một số đơn vị chức năng còn chậm, chưa theo kịp yêu cầu</a:t>
            </a:r>
            <a:r>
              <a:rPr lang="en-US" smtClean="0">
                <a:solidFill>
                  <a:srgbClr val="0523BB"/>
                </a:solidFill>
                <a:latin typeface="Arial" pitchFamily="34" charset="0"/>
                <a:cs typeface="Arial" pitchFamily="34" charset="0"/>
              </a:rPr>
              <a:t>.</a:t>
            </a:r>
            <a:endParaRPr lang="en-US">
              <a:solidFill>
                <a:srgbClr val="0523BB"/>
              </a:solidFill>
              <a:latin typeface="Arial" pitchFamily="34" charset="0"/>
              <a:cs typeface="Arial" pitchFamily="34" charset="0"/>
            </a:endParaRPr>
          </a:p>
        </p:txBody>
      </p:sp>
    </p:spTree>
    <p:extLst>
      <p:ext uri="{BB962C8B-B14F-4D97-AF65-F5344CB8AC3E}">
        <p14:creationId xmlns:p14="http://schemas.microsoft.com/office/powerpoint/2010/main" val="823906994"/>
      </p:ext>
    </p:extLst>
  </p:cSld>
  <p:clrMapOvr>
    <a:masterClrMapping/>
  </p:clrMapOvr>
  <mc:AlternateContent xmlns:mc="http://schemas.openxmlformats.org/markup-compatibility/2006" xmlns:p14="http://schemas.microsoft.com/office/powerpoint/2010/main">
    <mc:Choice Requires="p14">
      <p:transition spd="slow" p14:dur="1600">
        <p14:prism isContent="1" isInverted="1"/>
      </p:transition>
    </mc:Choice>
    <mc:Fallback xmlns="">
      <p:transition spd="slow">
        <p:fade/>
      </p:transition>
    </mc:Fallback>
  </mc:AlternateContent>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304800"/>
            <a:ext cx="8229600" cy="4525963"/>
          </a:xfrm>
        </p:spPr>
        <p:txBody>
          <a:bodyPr>
            <a:noAutofit/>
          </a:bodyPr>
          <a:lstStyle/>
          <a:p>
            <a:pPr marL="0" indent="0" algn="just">
              <a:buNone/>
            </a:pPr>
            <a:r>
              <a:rPr lang="en-US" smtClean="0">
                <a:solidFill>
                  <a:srgbClr val="0523BB"/>
                </a:solidFill>
                <a:latin typeface="Arial" pitchFamily="34" charset="0"/>
                <a:cs typeface="Arial" pitchFamily="34" charset="0"/>
              </a:rPr>
              <a:t>+ Hiện </a:t>
            </a:r>
            <a:r>
              <a:rPr lang="en-US">
                <a:solidFill>
                  <a:srgbClr val="0523BB"/>
                </a:solidFill>
                <a:latin typeface="Arial" pitchFamily="34" charset="0"/>
                <a:cs typeface="Arial" pitchFamily="34" charset="0"/>
              </a:rPr>
              <a:t>nay vẫn còn hai đơn vị chưa có Đảng viên (Khoa May- Thời trang và </a:t>
            </a:r>
            <a:r>
              <a:rPr lang="en-US">
                <a:solidFill>
                  <a:srgbClr val="FF0000"/>
                </a:solidFill>
                <a:latin typeface="Arial" pitchFamily="34" charset="0"/>
                <a:cs typeface="Arial" pitchFamily="34" charset="0"/>
              </a:rPr>
              <a:t>Khoa Kinh tế) </a:t>
            </a:r>
            <a:r>
              <a:rPr lang="en-US">
                <a:solidFill>
                  <a:srgbClr val="0523BB"/>
                </a:solidFill>
                <a:latin typeface="Arial" pitchFamily="34" charset="0"/>
                <a:cs typeface="Arial" pitchFamily="34" charset="0"/>
              </a:rPr>
              <a:t>nên việc triển khai thực hiện và theo dõi báo cáo về công tác </a:t>
            </a:r>
            <a:r>
              <a:rPr lang="en-US" smtClean="0">
                <a:solidFill>
                  <a:srgbClr val="0523BB"/>
                </a:solidFill>
                <a:latin typeface="Arial" pitchFamily="34" charset="0"/>
                <a:cs typeface="Arial" pitchFamily="34" charset="0"/>
              </a:rPr>
              <a:t>DV, </a:t>
            </a:r>
            <a:r>
              <a:rPr lang="en-US">
                <a:solidFill>
                  <a:srgbClr val="0523BB"/>
                </a:solidFill>
                <a:latin typeface="Arial" pitchFamily="34" charset="0"/>
                <a:cs typeface="Arial" pitchFamily="34" charset="0"/>
              </a:rPr>
              <a:t>thực hiện </a:t>
            </a:r>
            <a:r>
              <a:rPr lang="en-US" smtClean="0">
                <a:solidFill>
                  <a:srgbClr val="0523BB"/>
                </a:solidFill>
                <a:latin typeface="Arial" pitchFamily="34" charset="0"/>
                <a:cs typeface="Arial" pitchFamily="34" charset="0"/>
              </a:rPr>
              <a:t>QCDC </a:t>
            </a:r>
            <a:r>
              <a:rPr lang="en-US">
                <a:solidFill>
                  <a:srgbClr val="0523BB"/>
                </a:solidFill>
                <a:latin typeface="Arial" pitchFamily="34" charset="0"/>
                <a:cs typeface="Arial" pitchFamily="34" charset="0"/>
              </a:rPr>
              <a:t>của hai đơn vị này có phần nào hạn chế. Tuy nhiên việc này sẽ được khắc phục trong thời gian ngắn sắp tới, vì đã có những quần chúng ưu tú, tích cực là cảm tình Đảng, đối tượng Đảng đang được xem xét kết nạp Đảng ở hai đơn vị </a:t>
            </a:r>
            <a:r>
              <a:rPr lang="en-US" smtClean="0">
                <a:solidFill>
                  <a:srgbClr val="0523BB"/>
                </a:solidFill>
                <a:latin typeface="Arial" pitchFamily="34" charset="0"/>
                <a:cs typeface="Arial" pitchFamily="34" charset="0"/>
              </a:rPr>
              <a:t>này.</a:t>
            </a:r>
          </a:p>
          <a:p>
            <a:pPr marL="0" indent="0" algn="just">
              <a:buNone/>
            </a:pPr>
            <a:r>
              <a:rPr lang="en-US" b="1" smtClean="0">
                <a:solidFill>
                  <a:srgbClr val="FF0000"/>
                </a:solidFill>
                <a:latin typeface="Arial" pitchFamily="34" charset="0"/>
                <a:cs typeface="Arial" pitchFamily="34" charset="0"/>
              </a:rPr>
              <a:t>2</a:t>
            </a:r>
            <a:r>
              <a:rPr lang="en-US" b="1">
                <a:solidFill>
                  <a:srgbClr val="FF0000"/>
                </a:solidFill>
                <a:latin typeface="Arial" pitchFamily="34" charset="0"/>
                <a:cs typeface="Arial" pitchFamily="34" charset="0"/>
              </a:rPr>
              <a:t>/ Kiến nghị:</a:t>
            </a:r>
            <a:r>
              <a:rPr lang="en-US">
                <a:solidFill>
                  <a:srgbClr val="FF0000"/>
                </a:solidFill>
                <a:latin typeface="Arial" pitchFamily="34" charset="0"/>
                <a:cs typeface="Arial" pitchFamily="34" charset="0"/>
              </a:rPr>
              <a:t> </a:t>
            </a:r>
            <a:endParaRPr lang="en-US" smtClean="0">
              <a:solidFill>
                <a:srgbClr val="FF0000"/>
              </a:solidFill>
              <a:latin typeface="Arial" pitchFamily="34" charset="0"/>
              <a:cs typeface="Arial" pitchFamily="34" charset="0"/>
            </a:endParaRPr>
          </a:p>
          <a:p>
            <a:pPr marL="0" indent="0" algn="just">
              <a:buNone/>
            </a:pPr>
            <a:r>
              <a:rPr lang="en-US">
                <a:solidFill>
                  <a:srgbClr val="FF0000"/>
                </a:solidFill>
                <a:latin typeface="Arial" pitchFamily="34" charset="0"/>
                <a:cs typeface="Arial" pitchFamily="34" charset="0"/>
              </a:rPr>
              <a:t>	</a:t>
            </a:r>
            <a:r>
              <a:rPr lang="en-US" smtClean="0">
                <a:solidFill>
                  <a:srgbClr val="0523BB"/>
                </a:solidFill>
                <a:latin typeface="Arial" pitchFamily="34" charset="0"/>
                <a:cs typeface="Arial" pitchFamily="34" charset="0"/>
              </a:rPr>
              <a:t>Không </a:t>
            </a:r>
            <a:r>
              <a:rPr lang="en-US">
                <a:solidFill>
                  <a:srgbClr val="0523BB"/>
                </a:solidFill>
                <a:latin typeface="Arial" pitchFamily="34" charset="0"/>
                <a:cs typeface="Arial" pitchFamily="34" charset="0"/>
              </a:rPr>
              <a:t>có.</a:t>
            </a:r>
          </a:p>
          <a:p>
            <a:endParaRPr lang="en-US"/>
          </a:p>
        </p:txBody>
      </p:sp>
    </p:spTree>
    <p:extLst>
      <p:ext uri="{BB962C8B-B14F-4D97-AF65-F5344CB8AC3E}">
        <p14:creationId xmlns:p14="http://schemas.microsoft.com/office/powerpoint/2010/main" val="2162525027"/>
      </p:ext>
    </p:extLst>
  </p:cSld>
  <p:clrMapOvr>
    <a:masterClrMapping/>
  </p:clrMapOvr>
  <mc:AlternateContent xmlns:mc="http://schemas.openxmlformats.org/markup-compatibility/2006" xmlns:p14="http://schemas.microsoft.com/office/powerpoint/2010/main">
    <mc:Choice Requires="p14">
      <p:transition spd="slow" p14:dur="1600">
        <p14:prism isContent="1" isInverted="1"/>
      </p:transition>
    </mc:Choice>
    <mc:Fallback xmlns="">
      <p:transition spd="slow">
        <p:fade/>
      </p:transition>
    </mc:Fallback>
  </mc:AlternateContent>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1219200"/>
            <a:ext cx="8229600" cy="4525963"/>
          </a:xfrm>
        </p:spPr>
        <p:txBody>
          <a:bodyPr/>
          <a:lstStyle/>
          <a:p>
            <a:pPr algn="ctr"/>
            <a:endParaRPr lang="en-US" smtClean="0">
              <a:latin typeface="Arial" pitchFamily="34" charset="0"/>
              <a:cs typeface="Arial" pitchFamily="34" charset="0"/>
            </a:endParaRPr>
          </a:p>
          <a:p>
            <a:pPr algn="ctr"/>
            <a:endParaRPr lang="en-US">
              <a:latin typeface="Arial" pitchFamily="34" charset="0"/>
              <a:cs typeface="Arial" pitchFamily="34" charset="0"/>
            </a:endParaRPr>
          </a:p>
          <a:p>
            <a:pPr algn="ctr"/>
            <a:endParaRPr lang="en-US" smtClean="0">
              <a:latin typeface="Arial" pitchFamily="34" charset="0"/>
              <a:cs typeface="Arial" pitchFamily="34" charset="0"/>
            </a:endParaRPr>
          </a:p>
          <a:p>
            <a:pPr marL="0" indent="0" algn="ctr">
              <a:buNone/>
            </a:pPr>
            <a:r>
              <a:rPr lang="en-US" sz="4400" b="1" smtClean="0">
                <a:solidFill>
                  <a:srgbClr val="FF0000"/>
                </a:solidFill>
                <a:effectLst>
                  <a:outerShdw blurRad="38100" dist="38100" dir="2700000" algn="tl">
                    <a:srgbClr val="000000">
                      <a:alpha val="43137"/>
                    </a:srgbClr>
                  </a:outerShdw>
                </a:effectLst>
                <a:latin typeface="Arial" pitchFamily="34" charset="0"/>
                <a:cs typeface="Arial" pitchFamily="34" charset="0"/>
              </a:rPr>
              <a:t>TRÂN TRỌNG CẢM ƠN!</a:t>
            </a:r>
            <a:endParaRPr lang="en-US" sz="4400" b="1">
              <a:solidFill>
                <a:srgbClr val="FF0000"/>
              </a:solidFill>
              <a:effectLst>
                <a:outerShdw blurRad="38100" dist="38100" dir="2700000" algn="tl">
                  <a:srgbClr val="000000">
                    <a:alpha val="43137"/>
                  </a:srgbClr>
                </a:outerShdw>
              </a:effectLst>
              <a:latin typeface="Arial" pitchFamily="34" charset="0"/>
              <a:cs typeface="Arial" pitchFamily="34" charset="0"/>
            </a:endParaRPr>
          </a:p>
        </p:txBody>
      </p:sp>
    </p:spTree>
    <p:extLst>
      <p:ext uri="{BB962C8B-B14F-4D97-AF65-F5344CB8AC3E}">
        <p14:creationId xmlns:p14="http://schemas.microsoft.com/office/powerpoint/2010/main" val="836806097"/>
      </p:ext>
    </p:extLst>
  </p:cSld>
  <p:clrMapOvr>
    <a:masterClrMapping/>
  </p:clrMapOvr>
  <mc:AlternateContent xmlns:mc="http://schemas.openxmlformats.org/markup-compatibility/2006">
    <mc:Choice xmlns:p14="http://schemas.microsoft.com/office/powerpoint/2010/main" Requires="p14">
      <p:transition spd="slow" p14:dur="1500">
        <p14:window dir="vert"/>
      </p:transition>
    </mc:Choice>
    <mc:Fallback>
      <p:transition spd="slow">
        <p:fade/>
      </p:transition>
    </mc:Fallback>
  </mc:AlternateContent>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
  <TotalTime>558</TotalTime>
  <Words>1939</Words>
  <Application>Microsoft Office PowerPoint</Application>
  <PresentationFormat>On-screen Show (4:3)</PresentationFormat>
  <Paragraphs>67</Paragraphs>
  <Slides>22</Slides>
  <Notes>0</Notes>
  <HiddenSlides>0</HiddenSlides>
  <MMClips>0</MMClips>
  <ScaleCrop>false</ScaleCrop>
  <HeadingPairs>
    <vt:vector size="4" baseType="variant">
      <vt:variant>
        <vt:lpstr>Theme</vt:lpstr>
      </vt:variant>
      <vt:variant>
        <vt:i4>1</vt:i4>
      </vt:variant>
      <vt:variant>
        <vt:lpstr>Slide Titles</vt:lpstr>
      </vt:variant>
      <vt:variant>
        <vt:i4>22</vt:i4>
      </vt:variant>
    </vt:vector>
  </HeadingPairs>
  <TitlesOfParts>
    <vt:vector size="23" baseType="lpstr">
      <vt:lpstr>Office Theme</vt:lpstr>
      <vt:lpstr>PowerPoint Presentation</vt:lpstr>
      <vt:lpstr>I. Đặc điểm tình hình</vt:lpstr>
      <vt:lpstr>II. Các căn cứ để thực hiện nhiệm vụ</vt:lpstr>
      <vt:lpstr>PowerPoint Presentation</vt:lpstr>
      <vt:lpstr>PowerPoint Presentation</vt:lpstr>
      <vt:lpstr>III. Kết quả lãnh đạo và thực hiện. 1/ Việc triển khai, quán triệt những văn bản của cấp trên và cấp mình cho đảng viên và quần chúng đối với công tác DV và thực hiện QCDCCS:</vt:lpstr>
      <vt:lpstr>PowerPoint Presentation</vt:lpstr>
      <vt:lpstr>PowerPoint Presentation</vt:lpstr>
      <vt:lpstr>PowerPoint Presentation</vt:lpstr>
      <vt:lpstr>PowerPoint Presentation</vt:lpstr>
      <vt:lpstr>PowerPoint Presentation</vt:lpstr>
      <vt:lpstr>PowerPoint Presentation</vt:lpstr>
      <vt:lpstr>2/ Vai trò của Đảng ủy trong việc ban hành Nghị quyết lãnh đạo liên quan đến công tác dân vận và thực hiện Quy chế dân chủ cơ sở:</vt:lpstr>
      <vt:lpstr>PowerPoint Presentation</vt:lpstr>
      <vt:lpstr>3/ Kết quả lãnh đạo và thực hiện cụ thể: </vt:lpstr>
      <vt:lpstr>PowerPoint Presentation</vt:lpstr>
      <vt:lpstr>IV. Nhận xét và kiến nghị 1/ Nhận xét:</vt:lpstr>
      <vt:lpstr>PowerPoint Presentation</vt:lpstr>
      <vt:lpstr>PowerPoint Presentation</vt:lpstr>
      <vt:lpstr>Hạn chế:  </vt:lpstr>
      <vt:lpstr>PowerPoint Presentation</vt:lpstr>
      <vt:lpstr>PowerPoint Presentation</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Win 7</dc:creator>
  <cp:lastModifiedBy>Admin</cp:lastModifiedBy>
  <cp:revision>96</cp:revision>
  <dcterms:created xsi:type="dcterms:W3CDTF">2006-08-16T00:00:00Z</dcterms:created>
  <dcterms:modified xsi:type="dcterms:W3CDTF">2017-07-28T01:08:27Z</dcterms:modified>
</cp:coreProperties>
</file>